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sldIdLst>
    <p:sldId id="256" r:id="rId2"/>
    <p:sldId id="279" r:id="rId3"/>
    <p:sldId id="278" r:id="rId4"/>
    <p:sldId id="272" r:id="rId5"/>
    <p:sldId id="274" r:id="rId6"/>
    <p:sldId id="258" r:id="rId7"/>
    <p:sldId id="259" r:id="rId8"/>
    <p:sldId id="257" r:id="rId9"/>
    <p:sldId id="273" r:id="rId10"/>
    <p:sldId id="260" r:id="rId11"/>
    <p:sldId id="261" r:id="rId12"/>
    <p:sldId id="262" r:id="rId13"/>
    <p:sldId id="263" r:id="rId14"/>
    <p:sldId id="265" r:id="rId15"/>
    <p:sldId id="266" r:id="rId16"/>
    <p:sldId id="280" r:id="rId17"/>
    <p:sldId id="267" r:id="rId18"/>
    <p:sldId id="264" r:id="rId19"/>
    <p:sldId id="269" r:id="rId20"/>
    <p:sldId id="271" r:id="rId21"/>
    <p:sldId id="268" r:id="rId22"/>
    <p:sldId id="276" r:id="rId23"/>
    <p:sldId id="275" r:id="rId24"/>
    <p:sldId id="277" r:id="rId25"/>
    <p:sldId id="270" r:id="rId26"/>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p:scale>
          <a:sx n="100" d="100"/>
          <a:sy n="100" d="100"/>
        </p:scale>
        <p:origin x="-1704" y="-35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printerSettings" Target="printerSettings/printerSettings1.bin"/><Relationship Id="rId28" Type="http://schemas.openxmlformats.org/officeDocument/2006/relationships/presProps" Target="presProps.xml"/><Relationship Id="rId29" Type="http://schemas.openxmlformats.org/officeDocument/2006/relationships/viewProps" Target="viewProps.xml"/><Relationship Id="rId30" Type="http://schemas.openxmlformats.org/officeDocument/2006/relationships/theme" Target="theme/theme1.xml"/><Relationship Id="rId31"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6" name="Rounded Rectangle 15"/>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7" name="Group 9"/>
          <p:cNvGrpSpPr>
            <a:grpSpLocks noChangeAspect="1"/>
          </p:cNvGrpSpPr>
          <p:nvPr/>
        </p:nvGrpSpPr>
        <p:grpSpPr bwMode="hidden">
          <a:xfrm>
            <a:off x="211665" y="5353963"/>
            <a:ext cx="8723376" cy="1331580"/>
            <a:chOff x="-3905250" y="4294188"/>
            <a:chExt cx="13011150" cy="1892300"/>
          </a:xfrm>
        </p:grpSpPr>
        <p:sp>
          <p:nvSpPr>
            <p:cNvPr id="11"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4"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5"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ctrTitle"/>
          </p:nvPr>
        </p:nvSpPr>
        <p:spPr>
          <a:xfrm>
            <a:off x="685800" y="1600200"/>
            <a:ext cx="7772400" cy="1780108"/>
          </a:xfrm>
        </p:spPr>
        <p:txBody>
          <a:bodyPr anchor="b">
            <a:normAutofit/>
          </a:bodyPr>
          <a:lstStyle>
            <a:lvl1pPr>
              <a:defRPr sz="4400">
                <a:solidFill>
                  <a:srgbClr val="FFFFFF"/>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371600" y="3556001"/>
            <a:ext cx="6400800" cy="1473200"/>
          </a:xfrm>
        </p:spPr>
        <p:txBody>
          <a:bodyPr>
            <a:normAutofit/>
          </a:bodyPr>
          <a:lstStyle>
            <a:lvl1pPr marL="0" indent="0" algn="ctr">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EC3CADFF-3552-3F43-B8CF-E329FECEFA93}" type="datetimeFigureOut">
              <a:rPr lang="en-US" smtClean="0"/>
              <a:t>11/19/14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D1C04A-E95B-F745-80AF-37C606F4923A}"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nchor="ctr"/>
          <a:lstStyle>
            <a:lvl1pPr algn="l">
              <a:defRPr/>
            </a:lvl1pPr>
            <a:lvl2pPr algn="l">
              <a:defRPr/>
            </a:lvl2pPr>
            <a:lvl3pPr algn="l">
              <a:defRPr/>
            </a:lvl3pPr>
            <a:lvl4pPr algn="l">
              <a:defRPr/>
            </a:lvl4pPr>
            <a:lvl5pPr algn="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C3CADFF-3552-3F43-B8CF-E329FECEFA93}" type="datetimeFigureOut">
              <a:rPr lang="en-US" smtClean="0"/>
              <a:t>11/19/14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D1C04A-E95B-F745-80AF-37C606F4923A}"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1" name="Rounded Rectangle 20"/>
          <p:cNvSpPr/>
          <p:nvPr/>
        </p:nvSpPr>
        <p:spPr bwMode="hidden">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EC3CADFF-3552-3F43-B8CF-E329FECEFA93}" type="datetimeFigureOut">
              <a:rPr lang="en-US" smtClean="0"/>
              <a:t>11/19/14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D1C04A-E95B-F745-80AF-37C606F4923A}" type="slidenum">
              <a:rPr lang="en-US" smtClean="0"/>
              <a:t>‹#›</a:t>
            </a:fld>
            <a:endParaRPr lang="en-US"/>
          </a:p>
        </p:txBody>
      </p:sp>
      <p:grpSp>
        <p:nvGrpSpPr>
          <p:cNvPr id="15" name="Group 14"/>
          <p:cNvGrpSpPr>
            <a:grpSpLocks noChangeAspect="1"/>
          </p:cNvGrpSpPr>
          <p:nvPr/>
        </p:nvGrpSpPr>
        <p:grpSpPr bwMode="hidden">
          <a:xfrm>
            <a:off x="211665" y="714191"/>
            <a:ext cx="8723376" cy="1331580"/>
            <a:chOff x="-3905250" y="4294188"/>
            <a:chExt cx="13011150" cy="1892300"/>
          </a:xfrm>
        </p:grpSpPr>
        <p:sp>
          <p:nvSpPr>
            <p:cNvPr id="16"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0" name="Freeform 19"/>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Vertical Title 1"/>
          <p:cNvSpPr>
            <a:spLocks noGrp="1"/>
          </p:cNvSpPr>
          <p:nvPr>
            <p:ph type="title" orient="vert"/>
          </p:nvPr>
        </p:nvSpPr>
        <p:spPr>
          <a:xfrm>
            <a:off x="6629400" y="1447800"/>
            <a:ext cx="2057400" cy="4487333"/>
          </a:xfrm>
        </p:spPr>
        <p:txBody>
          <a:bodyPr vert="eaVert" anchor="ctr"/>
          <a:lstStyle>
            <a:lvl1pPr algn="l">
              <a:defRPr>
                <a:solidFill>
                  <a:schemeClr val="tx2"/>
                </a:solidFill>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1447800"/>
            <a:ext cx="6019800" cy="4487334"/>
          </a:xfrm>
        </p:spPr>
        <p:txBody>
          <a:bodyPr vert="eaVert"/>
          <a:lstStyle>
            <a:lvl1pPr>
              <a:buClr>
                <a:schemeClr val="accent1"/>
              </a:buClr>
              <a:defRPr/>
            </a:lvl1pPr>
            <a:lvl2pPr>
              <a:buClr>
                <a:schemeClr val="accent1"/>
              </a:buClr>
              <a:defRPr/>
            </a:lvl2pPr>
            <a:lvl3pPr>
              <a:buClr>
                <a:schemeClr val="accent1"/>
              </a:buClr>
              <a:defRPr/>
            </a:lvl3pPr>
            <a:lvl4pPr>
              <a:buClr>
                <a:schemeClr val="accent1"/>
              </a:buClr>
              <a:defRPr/>
            </a:lvl4pPr>
            <a:lvl5pPr>
              <a:buClr>
                <a:schemeClr val="accent1"/>
              </a:buCl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C3CADFF-3552-3F43-B8CF-E329FECEFA93}" type="datetimeFigureOut">
              <a:rPr lang="en-US" smtClean="0"/>
              <a:t>11/19/14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D1C04A-E95B-F745-80AF-37C606F4923A}" type="slidenum">
              <a:rPr lang="en-US" smtClean="0"/>
              <a:t>‹#›</a:t>
            </a:fld>
            <a:endParaRPr lang="en-US"/>
          </a:p>
        </p:txBody>
      </p:sp>
      <p:sp>
        <p:nvSpPr>
          <p:cNvPr id="7" name="Title 6"/>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14" name="Rounded Rectangle 13"/>
          <p:cNvSpPr/>
          <p:nvPr/>
        </p:nvSpPr>
        <p:spPr>
          <a:xfrm>
            <a:off x="228600" y="228600"/>
            <a:ext cx="8695944" cy="4736592"/>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14"/>
          <p:cNvSpPr>
            <a:spLocks/>
          </p:cNvSpPr>
          <p:nvPr/>
        </p:nvSpPr>
        <p:spPr bwMode="hidden">
          <a:xfrm>
            <a:off x="6047438" y="4203592"/>
            <a:ext cx="2876429" cy="714026"/>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18"/>
          <p:cNvSpPr>
            <a:spLocks/>
          </p:cNvSpPr>
          <p:nvPr/>
        </p:nvSpPr>
        <p:spPr bwMode="hidden">
          <a:xfrm>
            <a:off x="2619320" y="4075290"/>
            <a:ext cx="5544515" cy="850138"/>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22"/>
          <p:cNvSpPr>
            <a:spLocks/>
          </p:cNvSpPr>
          <p:nvPr/>
        </p:nvSpPr>
        <p:spPr bwMode="hidden">
          <a:xfrm>
            <a:off x="2828728" y="4087562"/>
            <a:ext cx="5467980" cy="774272"/>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6"/>
          <p:cNvSpPr>
            <a:spLocks/>
          </p:cNvSpPr>
          <p:nvPr/>
        </p:nvSpPr>
        <p:spPr bwMode="hidden">
          <a:xfrm>
            <a:off x="5609489" y="4074174"/>
            <a:ext cx="3308000" cy="651549"/>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3" name="Freeform 10"/>
          <p:cNvSpPr>
            <a:spLocks/>
          </p:cNvSpPr>
          <p:nvPr/>
        </p:nvSpPr>
        <p:spPr bwMode="hidden">
          <a:xfrm>
            <a:off x="211665" y="4058555"/>
            <a:ext cx="8723376" cy="1329874"/>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 name="Title 1"/>
          <p:cNvSpPr>
            <a:spLocks noGrp="1"/>
          </p:cNvSpPr>
          <p:nvPr>
            <p:ph type="title"/>
          </p:nvPr>
        </p:nvSpPr>
        <p:spPr>
          <a:xfrm>
            <a:off x="690032" y="2463560"/>
            <a:ext cx="7772400" cy="1524000"/>
          </a:xfrm>
        </p:spPr>
        <p:txBody>
          <a:bodyPr anchor="t">
            <a:normAutofit/>
          </a:bodyPr>
          <a:lstStyle>
            <a:lvl1pPr algn="ctr">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367365" y="1437448"/>
            <a:ext cx="6417734" cy="939801"/>
          </a:xfrm>
        </p:spPr>
        <p:txBody>
          <a:bodyPr anchor="b">
            <a:normAutofit/>
          </a:bodyPr>
          <a:lstStyle>
            <a:lvl1pPr marL="0" indent="0" algn="ctr">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C3CADFF-3552-3F43-B8CF-E329FECEFA93}" type="datetimeFigureOut">
              <a:rPr lang="en-US" smtClean="0"/>
              <a:t>11/19/14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D1C04A-E95B-F745-80AF-37C606F4923A}"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5" name="Date Placeholder 4"/>
          <p:cNvSpPr>
            <a:spLocks noGrp="1"/>
          </p:cNvSpPr>
          <p:nvPr>
            <p:ph type="dt" sz="half" idx="10"/>
          </p:nvPr>
        </p:nvSpPr>
        <p:spPr/>
        <p:txBody>
          <a:bodyPr/>
          <a:lstStyle/>
          <a:p>
            <a:fld id="{EC3CADFF-3552-3F43-B8CF-E329FECEFA93}" type="datetimeFigureOut">
              <a:rPr lang="en-US" smtClean="0"/>
              <a:t>11/19/14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AD1C04A-E95B-F745-80AF-37C606F4923A}" type="slidenum">
              <a:rPr lang="en-US" smtClean="0"/>
              <a:t>‹#›</a:t>
            </a:fld>
            <a:endParaRPr lang="en-US"/>
          </a:p>
        </p:txBody>
      </p:sp>
      <p:sp>
        <p:nvSpPr>
          <p:cNvPr id="9" name="Content Placeholder 8"/>
          <p:cNvSpPr>
            <a:spLocks noGrp="1"/>
          </p:cNvSpPr>
          <p:nvPr>
            <p:ph sz="quarter" idx="13"/>
          </p:nvPr>
        </p:nvSpPr>
        <p:spPr>
          <a:xfrm>
            <a:off x="676655" y="2679192"/>
            <a:ext cx="3822192" cy="34472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1" name="Content Placeholder 10"/>
          <p:cNvSpPr>
            <a:spLocks noGrp="1"/>
          </p:cNvSpPr>
          <p:nvPr>
            <p:ph sz="quarter" idx="14"/>
          </p:nvPr>
        </p:nvSpPr>
        <p:spPr>
          <a:xfrm>
            <a:off x="4645152" y="2679192"/>
            <a:ext cx="3822192" cy="34472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76656" y="2678114"/>
            <a:ext cx="3822192" cy="639762"/>
          </a:xfrm>
        </p:spPr>
        <p:txBody>
          <a:bodyPr anchor="ctr"/>
          <a:lstStyle>
            <a:lvl1pPr marL="0" indent="0" algn="ctr">
              <a:buNone/>
              <a:defRPr sz="2400" b="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77332" y="3429000"/>
            <a:ext cx="3820055"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8200" y="2678113"/>
            <a:ext cx="3822192" cy="639762"/>
          </a:xfrm>
        </p:spPr>
        <p:txBody>
          <a:bodyPr anchor="ctr"/>
          <a:lstStyle>
            <a:lvl1pPr marL="0" indent="0" algn="ctr">
              <a:buNone/>
              <a:defRPr sz="2400" b="0" i="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3429000"/>
            <a:ext cx="3822192"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EC3CADFF-3552-3F43-B8CF-E329FECEFA93}" type="datetimeFigureOut">
              <a:rPr lang="en-US" smtClean="0"/>
              <a:t>11/19/14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AD1C04A-E95B-F745-80AF-37C606F4923A}"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EC3CADFF-3552-3F43-B8CF-E329FECEFA93}" type="datetimeFigureOut">
              <a:rPr lang="en-US" smtClean="0"/>
              <a:t>11/19/14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AD1C04A-E95B-F745-80AF-37C606F4923A}"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12" name="Rounded Rectangle 11"/>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6" name="Group 5"/>
          <p:cNvGrpSpPr>
            <a:grpSpLocks noChangeAspect="1"/>
          </p:cNvGrpSpPr>
          <p:nvPr/>
        </p:nvGrpSpPr>
        <p:grpSpPr bwMode="hidden">
          <a:xfrm>
            <a:off x="211665" y="714191"/>
            <a:ext cx="8723376" cy="1329874"/>
            <a:chOff x="-3905251" y="4294188"/>
            <a:chExt cx="13027839" cy="1892300"/>
          </a:xfrm>
        </p:grpSpPr>
        <p:sp>
          <p:nvSpPr>
            <p:cNvPr id="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Date Placeholder 1"/>
          <p:cNvSpPr>
            <a:spLocks noGrp="1"/>
          </p:cNvSpPr>
          <p:nvPr>
            <p:ph type="dt" sz="half" idx="10"/>
          </p:nvPr>
        </p:nvSpPr>
        <p:spPr/>
        <p:txBody>
          <a:bodyPr/>
          <a:lstStyle/>
          <a:p>
            <a:fld id="{EC3CADFF-3552-3F43-B8CF-E329FECEFA93}" type="datetimeFigureOut">
              <a:rPr lang="en-US" smtClean="0"/>
              <a:t>11/19/14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AD1C04A-E95B-F745-80AF-37C606F4923A}"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5" name="Rounded Rectangle 14"/>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EC3CADFF-3552-3F43-B8CF-E329FECEFA93}" type="datetimeFigureOut">
              <a:rPr lang="en-US" smtClean="0"/>
              <a:t>11/19/14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AD1C04A-E95B-F745-80AF-37C606F4923A}" type="slidenum">
              <a:rPr lang="en-US" smtClean="0"/>
              <a:t>‹#›</a:t>
            </a:fld>
            <a:endParaRPr lang="en-US"/>
          </a:p>
        </p:txBody>
      </p:sp>
      <p:sp>
        <p:nvSpPr>
          <p:cNvPr id="4" name="Text Placeholder 3"/>
          <p:cNvSpPr>
            <a:spLocks noGrp="1"/>
          </p:cNvSpPr>
          <p:nvPr>
            <p:ph type="body" sz="half" idx="2"/>
          </p:nvPr>
        </p:nvSpPr>
        <p:spPr>
          <a:xfrm>
            <a:off x="914400" y="3581400"/>
            <a:ext cx="3352800" cy="1905001"/>
          </a:xfrm>
        </p:spPr>
        <p:txBody>
          <a:bodyPr anchor="t">
            <a:normAutofit/>
          </a:bodyPr>
          <a:lstStyle>
            <a:lvl1pPr marL="0" indent="0">
              <a:spcBef>
                <a:spcPts val="0"/>
              </a:spcBef>
              <a:spcAft>
                <a:spcPts val="600"/>
              </a:spcAft>
              <a:buNone/>
              <a:defRPr sz="18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grpSp>
        <p:nvGrpSpPr>
          <p:cNvPr id="2" name="Group 23"/>
          <p:cNvGrpSpPr>
            <a:grpSpLocks noChangeAspect="1"/>
          </p:cNvGrpSpPr>
          <p:nvPr/>
        </p:nvGrpSpPr>
        <p:grpSpPr bwMode="hidden">
          <a:xfrm>
            <a:off x="211665" y="714191"/>
            <a:ext cx="8723376" cy="1331580"/>
            <a:chOff x="-3905250" y="4294188"/>
            <a:chExt cx="13011150" cy="1892300"/>
          </a:xfrm>
        </p:grpSpPr>
        <p:sp>
          <p:nvSpPr>
            <p:cNvPr id="25"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6"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7"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8"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9" name="Freeform 28"/>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2" name="Title 21"/>
          <p:cNvSpPr>
            <a:spLocks noGrp="1"/>
          </p:cNvSpPr>
          <p:nvPr>
            <p:ph type="title"/>
          </p:nvPr>
        </p:nvSpPr>
        <p:spPr>
          <a:xfrm>
            <a:off x="914400" y="2286000"/>
            <a:ext cx="3352800" cy="1252728"/>
          </a:xfrm>
        </p:spPr>
        <p:txBody>
          <a:bodyPr anchor="b">
            <a:noAutofit/>
          </a:bodyPr>
          <a:lstStyle>
            <a:lvl1pPr algn="l">
              <a:defRPr sz="3200">
                <a:solidFill>
                  <a:schemeClr val="tx2"/>
                </a:solidFill>
              </a:defRPr>
            </a:lvl1pPr>
          </a:lstStyle>
          <a:p>
            <a:r>
              <a:rPr lang="en-US" smtClean="0"/>
              <a:t>Click to edit Master title style</a:t>
            </a:r>
            <a:endParaRPr lang="en-US" dirty="0"/>
          </a:p>
        </p:txBody>
      </p:sp>
      <p:sp>
        <p:nvSpPr>
          <p:cNvPr id="3" name="Content Placeholder 2"/>
          <p:cNvSpPr>
            <a:spLocks noGrp="1"/>
          </p:cNvSpPr>
          <p:nvPr>
            <p:ph idx="1"/>
          </p:nvPr>
        </p:nvSpPr>
        <p:spPr>
          <a:xfrm>
            <a:off x="4651962" y="1828800"/>
            <a:ext cx="3904076" cy="3810000"/>
          </a:xfrm>
        </p:spPr>
        <p:txBody>
          <a:bodyPr anchor="ctr"/>
          <a:lstStyle>
            <a:lvl1pPr>
              <a:buClr>
                <a:schemeClr val="bg1"/>
              </a:buClr>
              <a:defRPr sz="2200">
                <a:solidFill>
                  <a:schemeClr val="tx2"/>
                </a:solidFill>
              </a:defRPr>
            </a:lvl1pPr>
            <a:lvl2pPr>
              <a:buClr>
                <a:schemeClr val="bg1"/>
              </a:buClr>
              <a:defRPr sz="2000">
                <a:solidFill>
                  <a:schemeClr val="tx2"/>
                </a:solidFill>
              </a:defRPr>
            </a:lvl2pPr>
            <a:lvl3pPr>
              <a:buClr>
                <a:schemeClr val="bg1"/>
              </a:buClr>
              <a:defRPr sz="1800">
                <a:solidFill>
                  <a:schemeClr val="tx2"/>
                </a:solidFill>
              </a:defRPr>
            </a:lvl3pPr>
            <a:lvl4pPr>
              <a:buClr>
                <a:schemeClr val="bg1"/>
              </a:buClr>
              <a:defRPr sz="1600">
                <a:solidFill>
                  <a:schemeClr val="tx2"/>
                </a:solidFill>
              </a:defRPr>
            </a:lvl4pPr>
            <a:lvl5pPr>
              <a:buClr>
                <a:schemeClr val="bg1"/>
              </a:buClr>
              <a:defRPr sz="1600">
                <a:solidFill>
                  <a:schemeClr val="tx2"/>
                </a:solidFill>
              </a:defRPr>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5" name="Rounded Rectangle 14"/>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9" name="Group 8"/>
          <p:cNvGrpSpPr>
            <a:grpSpLocks noChangeAspect="1"/>
          </p:cNvGrpSpPr>
          <p:nvPr/>
        </p:nvGrpSpPr>
        <p:grpSpPr bwMode="hidden">
          <a:xfrm>
            <a:off x="211665" y="5353963"/>
            <a:ext cx="8723376" cy="1331580"/>
            <a:chOff x="-3905250" y="4294188"/>
            <a:chExt cx="13011150" cy="1892300"/>
          </a:xfrm>
        </p:grpSpPr>
        <p:sp>
          <p:nvSpPr>
            <p:cNvPr id="10"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4"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title"/>
          </p:nvPr>
        </p:nvSpPr>
        <p:spPr>
          <a:xfrm>
            <a:off x="4874155" y="338667"/>
            <a:ext cx="3812645" cy="2429934"/>
          </a:xfrm>
        </p:spPr>
        <p:txBody>
          <a:bodyPr anchor="b">
            <a:normAutofit/>
          </a:bodyPr>
          <a:lstStyle>
            <a:lvl1pPr algn="l">
              <a:defRPr sz="2800" b="0">
                <a:solidFill>
                  <a:srgbClr val="FFFFFF"/>
                </a:solidFill>
              </a:defRPr>
            </a:lvl1pPr>
          </a:lstStyle>
          <a:p>
            <a:r>
              <a:rPr lang="en-US" smtClean="0"/>
              <a:t>Click to edit Master title style</a:t>
            </a:r>
            <a:endParaRPr lang="en-US" dirty="0"/>
          </a:p>
        </p:txBody>
      </p:sp>
      <p:sp>
        <p:nvSpPr>
          <p:cNvPr id="4" name="Text Placeholder 3"/>
          <p:cNvSpPr>
            <a:spLocks noGrp="1"/>
          </p:cNvSpPr>
          <p:nvPr>
            <p:ph type="body" sz="half" idx="2"/>
          </p:nvPr>
        </p:nvSpPr>
        <p:spPr>
          <a:xfrm>
            <a:off x="4868333" y="2785533"/>
            <a:ext cx="3818467" cy="2421467"/>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C3CADFF-3552-3F43-B8CF-E329FECEFA93}" type="datetimeFigureOut">
              <a:rPr lang="en-US" smtClean="0"/>
              <a:t>11/19/14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AD1C04A-E95B-F745-80AF-37C606F4923A}" type="slidenum">
              <a:rPr lang="en-US" smtClean="0"/>
              <a:t>‹#›</a:t>
            </a:fld>
            <a:endParaRPr lang="en-US"/>
          </a:p>
        </p:txBody>
      </p:sp>
      <p:sp>
        <p:nvSpPr>
          <p:cNvPr id="3" name="Picture Placeholder 2"/>
          <p:cNvSpPr>
            <a:spLocks noGrp="1"/>
          </p:cNvSpPr>
          <p:nvPr>
            <p:ph type="pic" idx="1"/>
          </p:nvPr>
        </p:nvSpPr>
        <p:spPr>
          <a:xfrm>
            <a:off x="838200" y="1371600"/>
            <a:ext cx="3566160" cy="2926080"/>
          </a:xfrm>
          <a:prstGeom prst="roundRect">
            <a:avLst>
              <a:gd name="adj" fmla="val 3924"/>
            </a:avLst>
          </a:prstGeom>
          <a:solidFill>
            <a:schemeClr val="accent1"/>
          </a:solidFill>
          <a:ln>
            <a:noFill/>
          </a:ln>
          <a:effectLst>
            <a:reflection blurRad="12700" stA="30000" endPos="30000" dist="5000" dir="5400000" sy="-100000" algn="bl" rotWithShape="0"/>
          </a:effectLst>
          <a:scene3d>
            <a:camera prst="perspectiveContrastingLeftFacing" fov="600000">
              <a:rot lat="240000" lon="19799999" rev="0"/>
            </a:camera>
            <a:lightRig rig="threePt" dir="t">
              <a:rot lat="0" lon="0" rev="2700000"/>
            </a:lightRig>
          </a:scene3d>
          <a:sp3d>
            <a:bevelT w="44450" h="31750"/>
          </a:sp3d>
        </p:spPr>
        <p:txBody>
          <a:bodyPr/>
          <a:lstStyle>
            <a:lvl1pPr marL="0" indent="0" algn="ctr">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4" name="Rounded Rectangle 13"/>
          <p:cNvSpPr/>
          <p:nvPr/>
        </p:nvSpPr>
        <p:spPr>
          <a:xfrm>
            <a:off x="228600" y="228600"/>
            <a:ext cx="8695944" cy="2468880"/>
          </a:xfrm>
          <a:prstGeom prst="roundRect">
            <a:avLst>
              <a:gd name="adj" fmla="val 3362"/>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8" name="Group 15"/>
          <p:cNvGrpSpPr>
            <a:grpSpLocks noChangeAspect="1"/>
          </p:cNvGrpSpPr>
          <p:nvPr/>
        </p:nvGrpSpPr>
        <p:grpSpPr bwMode="hidden">
          <a:xfrm>
            <a:off x="211665" y="1679429"/>
            <a:ext cx="8723376" cy="1329874"/>
            <a:chOff x="-3905251" y="4294188"/>
            <a:chExt cx="13027839" cy="1892300"/>
          </a:xfrm>
        </p:grpSpPr>
        <p:sp>
          <p:nvSpPr>
            <p:cNvPr id="1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Placeholder 1"/>
          <p:cNvSpPr>
            <a:spLocks noGrp="1"/>
          </p:cNvSpPr>
          <p:nvPr>
            <p:ph type="title"/>
          </p:nvPr>
        </p:nvSpPr>
        <p:spPr>
          <a:xfrm>
            <a:off x="457200" y="338328"/>
            <a:ext cx="8229600" cy="1252728"/>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4" name="Date Placeholder 3"/>
          <p:cNvSpPr>
            <a:spLocks noGrp="1"/>
          </p:cNvSpPr>
          <p:nvPr>
            <p:ph type="dt" sz="half" idx="2"/>
          </p:nvPr>
        </p:nvSpPr>
        <p:spPr>
          <a:xfrm>
            <a:off x="5163672" y="6250164"/>
            <a:ext cx="3786690" cy="365125"/>
          </a:xfrm>
          <a:prstGeom prst="rect">
            <a:avLst/>
          </a:prstGeom>
        </p:spPr>
        <p:txBody>
          <a:bodyPr vert="horz" lIns="91440" tIns="45720" rIns="91440" bIns="45720" rtlCol="0" anchor="ctr"/>
          <a:lstStyle>
            <a:lvl1pPr algn="r">
              <a:defRPr sz="1000">
                <a:solidFill>
                  <a:schemeClr val="tx2"/>
                </a:solidFill>
              </a:defRPr>
            </a:lvl1pPr>
          </a:lstStyle>
          <a:p>
            <a:fld id="{EC3CADFF-3552-3F43-B8CF-E329FECEFA93}" type="datetimeFigureOut">
              <a:rPr lang="en-US" smtClean="0"/>
              <a:t>11/19/14</a:t>
            </a:fld>
            <a:endParaRPr lang="en-US"/>
          </a:p>
        </p:txBody>
      </p:sp>
      <p:sp>
        <p:nvSpPr>
          <p:cNvPr id="5" name="Footer Placeholder 4"/>
          <p:cNvSpPr>
            <a:spLocks noGrp="1"/>
          </p:cNvSpPr>
          <p:nvPr>
            <p:ph type="ftr" sz="quarter" idx="3"/>
          </p:nvPr>
        </p:nvSpPr>
        <p:spPr>
          <a:xfrm>
            <a:off x="193638" y="6250164"/>
            <a:ext cx="3786691" cy="365125"/>
          </a:xfrm>
          <a:prstGeom prst="rect">
            <a:avLst/>
          </a:prstGeom>
        </p:spPr>
        <p:txBody>
          <a:bodyPr vert="horz" lIns="91440" tIns="45720" rIns="91440" bIns="45720" rtlCol="0" anchor="ctr"/>
          <a:lstStyle>
            <a:lvl1pPr algn="l">
              <a:defRPr sz="1000">
                <a:solidFill>
                  <a:schemeClr val="tx2"/>
                </a:solidFill>
              </a:defRPr>
            </a:lvl1pPr>
          </a:lstStyle>
          <a:p>
            <a:endParaRPr lang="en-US"/>
          </a:p>
        </p:txBody>
      </p:sp>
      <p:sp>
        <p:nvSpPr>
          <p:cNvPr id="6" name="Slide Number Placeholder 5"/>
          <p:cNvSpPr>
            <a:spLocks noGrp="1"/>
          </p:cNvSpPr>
          <p:nvPr>
            <p:ph type="sldNum" sz="quarter" idx="4"/>
          </p:nvPr>
        </p:nvSpPr>
        <p:spPr>
          <a:xfrm>
            <a:off x="3991088" y="6250163"/>
            <a:ext cx="1161826" cy="365125"/>
          </a:xfrm>
          <a:prstGeom prst="rect">
            <a:avLst/>
          </a:prstGeom>
        </p:spPr>
        <p:txBody>
          <a:bodyPr vert="horz" lIns="91440" tIns="45720" rIns="91440" bIns="45720" rtlCol="0" anchor="ctr"/>
          <a:lstStyle>
            <a:lvl1pPr algn="ctr">
              <a:defRPr sz="1000">
                <a:solidFill>
                  <a:schemeClr val="tx2"/>
                </a:solidFill>
              </a:defRPr>
            </a:lvl1pPr>
          </a:lstStyle>
          <a:p>
            <a:fld id="{7AD1C04A-E95B-F745-80AF-37C606F4923A}" type="slidenum">
              <a:rPr lang="en-US" smtClean="0"/>
              <a:t>‹#›</a:t>
            </a:fld>
            <a:endParaRPr lang="en-US"/>
          </a:p>
        </p:txBody>
      </p:sp>
      <p:sp>
        <p:nvSpPr>
          <p:cNvPr id="3" name="Text Placeholder 2"/>
          <p:cNvSpPr>
            <a:spLocks noGrp="1"/>
          </p:cNvSpPr>
          <p:nvPr>
            <p:ph type="body" idx="1"/>
          </p:nvPr>
        </p:nvSpPr>
        <p:spPr>
          <a:xfrm>
            <a:off x="872067" y="2675467"/>
            <a:ext cx="7408333" cy="3450696"/>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2.png"/></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dirty="0" smtClean="0"/>
              <a:t>Ethics</a:t>
            </a:r>
            <a:r>
              <a:rPr lang="en-US" dirty="0"/>
              <a:t>,</a:t>
            </a:r>
            <a:r>
              <a:rPr lang="en-US" dirty="0" smtClean="0"/>
              <a:t> </a:t>
            </a:r>
            <a:r>
              <a:rPr lang="en-US" dirty="0"/>
              <a:t>Values And Compliance </a:t>
            </a:r>
            <a:r>
              <a:rPr lang="en-US" dirty="0" smtClean="0"/>
              <a:t>in Pharma Business                                   – The Need To Walk The Talk</a:t>
            </a:r>
            <a:endParaRPr lang="en-US" dirty="0"/>
          </a:p>
        </p:txBody>
      </p:sp>
      <p:sp>
        <p:nvSpPr>
          <p:cNvPr id="3" name="Subtitle 2"/>
          <p:cNvSpPr>
            <a:spLocks noGrp="1"/>
          </p:cNvSpPr>
          <p:nvPr>
            <p:ph type="subTitle" idx="1"/>
          </p:nvPr>
        </p:nvSpPr>
        <p:spPr>
          <a:xfrm>
            <a:off x="1371600" y="3556000"/>
            <a:ext cx="6400800" cy="1955347"/>
          </a:xfrm>
        </p:spPr>
        <p:txBody>
          <a:bodyPr>
            <a:normAutofit fontScale="92500" lnSpcReduction="10000"/>
          </a:bodyPr>
          <a:lstStyle/>
          <a:p>
            <a:endParaRPr lang="en-US" sz="3000" dirty="0" smtClean="0">
              <a:solidFill>
                <a:schemeClr val="tx1"/>
              </a:solidFill>
              <a:latin typeface="Candara"/>
            </a:endParaRPr>
          </a:p>
          <a:p>
            <a:r>
              <a:rPr lang="en-US" sz="3000" dirty="0" smtClean="0">
                <a:solidFill>
                  <a:schemeClr val="tx1"/>
                </a:solidFill>
                <a:latin typeface="Candara"/>
              </a:rPr>
              <a:t>Tapan J. Ray</a:t>
            </a:r>
          </a:p>
          <a:p>
            <a:r>
              <a:rPr lang="en-US" sz="2400" b="1" dirty="0" err="1" smtClean="0">
                <a:solidFill>
                  <a:schemeClr val="tx1"/>
                </a:solidFill>
                <a:latin typeface="Candara"/>
              </a:rPr>
              <a:t>Emprove</a:t>
            </a:r>
            <a:r>
              <a:rPr lang="en-US" sz="2400" b="1" dirty="0" smtClean="0">
                <a:solidFill>
                  <a:schemeClr val="tx1"/>
                </a:solidFill>
                <a:latin typeface="Candara"/>
              </a:rPr>
              <a:t> Seminar Series</a:t>
            </a:r>
          </a:p>
          <a:p>
            <a:r>
              <a:rPr lang="en-US" dirty="0" smtClean="0">
                <a:solidFill>
                  <a:schemeClr val="tx1"/>
                </a:solidFill>
                <a:latin typeface="Candara"/>
              </a:rPr>
              <a:t>November 21, 2014</a:t>
            </a:r>
          </a:p>
          <a:p>
            <a:r>
              <a:rPr lang="en-US" dirty="0">
                <a:solidFill>
                  <a:schemeClr val="tx1"/>
                </a:solidFill>
                <a:latin typeface="Candara"/>
              </a:rPr>
              <a:t>H</a:t>
            </a:r>
            <a:r>
              <a:rPr lang="en-US" dirty="0" smtClean="0">
                <a:solidFill>
                  <a:schemeClr val="tx1"/>
                </a:solidFill>
                <a:latin typeface="Candara"/>
              </a:rPr>
              <a:t>yderabad</a:t>
            </a:r>
          </a:p>
          <a:p>
            <a:endParaRPr lang="en-US" dirty="0">
              <a:latin typeface="Garamond"/>
            </a:endParaRPr>
          </a:p>
        </p:txBody>
      </p:sp>
    </p:spTree>
    <p:extLst>
      <p:ext uri="{BB962C8B-B14F-4D97-AF65-F5344CB8AC3E}">
        <p14:creationId xmlns:p14="http://schemas.microsoft.com/office/powerpoint/2010/main" val="3997215810"/>
      </p:ext>
    </p:extLst>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20000"/>
          </a:bodyPr>
          <a:lstStyle/>
          <a:p>
            <a:pPr fontAlgn="base"/>
            <a:r>
              <a:rPr lang="en-US" sz="2800" dirty="0" smtClean="0"/>
              <a:t>Compliance should percolated </a:t>
            </a:r>
            <a:r>
              <a:rPr lang="en-US" sz="2800" dirty="0"/>
              <a:t>downwards, looking beyond the legal and regulatory </a:t>
            </a:r>
            <a:r>
              <a:rPr lang="en-US" sz="2800" dirty="0" smtClean="0"/>
              <a:t>boundaries</a:t>
            </a:r>
          </a:p>
          <a:p>
            <a:pPr marL="0" indent="0" fontAlgn="base">
              <a:buNone/>
            </a:pPr>
            <a:endParaRPr lang="en-US" sz="2800" dirty="0"/>
          </a:p>
          <a:p>
            <a:pPr fontAlgn="base"/>
            <a:r>
              <a:rPr lang="en-US" sz="2800" dirty="0"/>
              <a:t>Statistics of compliance to codes of business ethics and corporate values are important </a:t>
            </a:r>
            <a:endParaRPr lang="en-US" sz="2800" dirty="0" smtClean="0"/>
          </a:p>
          <a:p>
            <a:pPr marL="0" indent="0" fontAlgn="base">
              <a:buNone/>
            </a:pPr>
            <a:endParaRPr lang="en-US" sz="2800" dirty="0" smtClean="0"/>
          </a:p>
          <a:p>
            <a:pPr fontAlgn="base"/>
            <a:r>
              <a:rPr lang="en-US" sz="2800" dirty="0" smtClean="0"/>
              <a:t>Most </a:t>
            </a:r>
            <a:r>
              <a:rPr lang="en-US" sz="2800" dirty="0"/>
              <a:t>important goal to drive </a:t>
            </a:r>
            <a:r>
              <a:rPr lang="en-US" sz="2800" dirty="0" smtClean="0"/>
              <a:t>for long term sustainability of pharma business</a:t>
            </a:r>
            <a:endParaRPr lang="en-US" sz="2800" dirty="0"/>
          </a:p>
        </p:txBody>
      </p:sp>
      <p:sp>
        <p:nvSpPr>
          <p:cNvPr id="3" name="Title 2"/>
          <p:cNvSpPr>
            <a:spLocks noGrp="1"/>
          </p:cNvSpPr>
          <p:nvPr>
            <p:ph type="title"/>
          </p:nvPr>
        </p:nvSpPr>
        <p:spPr/>
        <p:txBody>
          <a:bodyPr/>
          <a:lstStyle/>
          <a:p>
            <a:r>
              <a:rPr lang="en-US" dirty="0" smtClean="0"/>
              <a:t>The Codes </a:t>
            </a:r>
            <a:r>
              <a:rPr lang="en-US" dirty="0"/>
              <a:t>of </a:t>
            </a:r>
            <a:r>
              <a:rPr lang="en-US" dirty="0" smtClean="0"/>
              <a:t>Ethical Conduct</a:t>
            </a:r>
            <a:endParaRPr lang="en-US" dirty="0"/>
          </a:p>
        </p:txBody>
      </p:sp>
    </p:spTree>
    <p:extLst>
      <p:ext uri="{BB962C8B-B14F-4D97-AF65-F5344CB8AC3E}">
        <p14:creationId xmlns:p14="http://schemas.microsoft.com/office/powerpoint/2010/main" val="3664266698"/>
      </p:ext>
    </p:extLst>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fontAlgn="base"/>
            <a:r>
              <a:rPr lang="en-US" sz="2800" dirty="0" smtClean="0"/>
              <a:t>Globalization</a:t>
            </a:r>
          </a:p>
          <a:p>
            <a:pPr marL="0" indent="0" fontAlgn="base">
              <a:buNone/>
            </a:pPr>
            <a:r>
              <a:rPr lang="en-US" sz="2800" dirty="0" smtClean="0"/>
              <a:t>  </a:t>
            </a:r>
          </a:p>
          <a:p>
            <a:pPr fontAlgn="base"/>
            <a:r>
              <a:rPr lang="en-US" sz="2800" dirty="0" smtClean="0"/>
              <a:t>Cultural </a:t>
            </a:r>
            <a:r>
              <a:rPr lang="en-US" sz="2800" dirty="0"/>
              <a:t>differences at times create a conflict on ethics and </a:t>
            </a:r>
            <a:r>
              <a:rPr lang="en-US" sz="2800" dirty="0" smtClean="0"/>
              <a:t>values</a:t>
            </a:r>
          </a:p>
          <a:p>
            <a:pPr marL="0" indent="0" fontAlgn="base">
              <a:buNone/>
            </a:pPr>
            <a:r>
              <a:rPr lang="en-US" sz="2800" dirty="0" smtClean="0"/>
              <a:t> </a:t>
            </a:r>
          </a:p>
          <a:p>
            <a:pPr fontAlgn="base"/>
            <a:r>
              <a:rPr lang="en-US" sz="2800" dirty="0" smtClean="0"/>
              <a:t>Need to identify </a:t>
            </a:r>
            <a:r>
              <a:rPr lang="en-US" sz="2800" dirty="0"/>
              <a:t>the ‘common meeting ground of minds’ from a </a:t>
            </a:r>
            <a:r>
              <a:rPr lang="en-US" sz="2800" dirty="0" smtClean="0"/>
              <a:t>country perspective </a:t>
            </a:r>
          </a:p>
          <a:p>
            <a:pPr marL="0" indent="0">
              <a:buNone/>
            </a:pPr>
            <a:endParaRPr lang="en-US" dirty="0"/>
          </a:p>
        </p:txBody>
      </p:sp>
      <p:sp>
        <p:nvSpPr>
          <p:cNvPr id="3" name="Title 2"/>
          <p:cNvSpPr>
            <a:spLocks noGrp="1"/>
          </p:cNvSpPr>
          <p:nvPr>
            <p:ph type="title"/>
          </p:nvPr>
        </p:nvSpPr>
        <p:spPr/>
        <p:txBody>
          <a:bodyPr/>
          <a:lstStyle/>
          <a:p>
            <a:r>
              <a:rPr lang="en-US" dirty="0" smtClean="0"/>
              <a:t>The Challenges</a:t>
            </a:r>
            <a:endParaRPr lang="en-US" dirty="0"/>
          </a:p>
        </p:txBody>
      </p:sp>
    </p:spTree>
    <p:extLst>
      <p:ext uri="{BB962C8B-B14F-4D97-AF65-F5344CB8AC3E}">
        <p14:creationId xmlns:p14="http://schemas.microsoft.com/office/powerpoint/2010/main" val="2499323900"/>
      </p:ext>
    </p:extLst>
  </p:cSld>
  <p:clrMapOvr>
    <a:masterClrMapping/>
  </p:clrMapOvr>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a:bodyPr>
          <a:lstStyle/>
          <a:p>
            <a:pPr marL="0" indent="0">
              <a:buNone/>
            </a:pPr>
            <a:r>
              <a:rPr lang="en-US" dirty="0" smtClean="0"/>
              <a:t>Definition in the FCPA :</a:t>
            </a:r>
          </a:p>
          <a:p>
            <a:pPr marL="0" indent="0">
              <a:buNone/>
            </a:pPr>
            <a:endParaRPr lang="en-US" dirty="0" smtClean="0"/>
          </a:p>
          <a:p>
            <a:pPr marL="0" indent="0">
              <a:buNone/>
            </a:pPr>
            <a:r>
              <a:rPr lang="en-US" dirty="0" smtClean="0"/>
              <a:t>“</a:t>
            </a:r>
            <a:r>
              <a:rPr lang="en-US" dirty="0"/>
              <a:t>A</a:t>
            </a:r>
            <a:r>
              <a:rPr lang="en-US" dirty="0" smtClean="0"/>
              <a:t> </a:t>
            </a:r>
            <a:r>
              <a:rPr lang="en-US" dirty="0"/>
              <a:t>payment to a foreign official, political party or party official for ‘routine governmental action,’ such as processing papers, issuing permits, and other actions of an official, in order to expedite performance of duties of non-discretionary nature, i.e., which they are already bound to perform. The payment is not intended to influence the outcome of the official’s action, only its timing.”</a:t>
            </a:r>
          </a:p>
          <a:p>
            <a:pPr marL="0" indent="0">
              <a:buNone/>
            </a:pPr>
            <a:endParaRPr lang="en-US" dirty="0"/>
          </a:p>
        </p:txBody>
      </p:sp>
      <p:sp>
        <p:nvSpPr>
          <p:cNvPr id="3" name="Title 2"/>
          <p:cNvSpPr>
            <a:spLocks noGrp="1"/>
          </p:cNvSpPr>
          <p:nvPr>
            <p:ph type="title"/>
          </p:nvPr>
        </p:nvSpPr>
        <p:spPr/>
        <p:txBody>
          <a:bodyPr/>
          <a:lstStyle/>
          <a:p>
            <a:r>
              <a:rPr lang="en-US" dirty="0" smtClean="0"/>
              <a:t>Example: ‘Grease Payment</a:t>
            </a:r>
            <a:r>
              <a:rPr lang="en-US" dirty="0"/>
              <a:t>’</a:t>
            </a:r>
          </a:p>
        </p:txBody>
      </p:sp>
    </p:spTree>
    <p:extLst>
      <p:ext uri="{BB962C8B-B14F-4D97-AF65-F5344CB8AC3E}">
        <p14:creationId xmlns:p14="http://schemas.microsoft.com/office/powerpoint/2010/main" val="2695967391"/>
      </p:ext>
    </p:extLst>
  </p:cSld>
  <p:clrMapOvr>
    <a:masterClrMapping/>
  </p:clrMapOvr>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85000" lnSpcReduction="20000"/>
          </a:bodyPr>
          <a:lstStyle/>
          <a:p>
            <a:r>
              <a:rPr lang="en-US" sz="2800" dirty="0" smtClean="0"/>
              <a:t>Companies setting</a:t>
            </a:r>
            <a:r>
              <a:rPr lang="en-US" sz="2800" dirty="0"/>
              <a:t>-up the ethical business standards </a:t>
            </a:r>
            <a:r>
              <a:rPr lang="en-US" sz="2800" dirty="0" smtClean="0"/>
              <a:t>globally</a:t>
            </a:r>
          </a:p>
          <a:p>
            <a:pPr marL="0" indent="0">
              <a:buNone/>
            </a:pPr>
            <a:endParaRPr lang="en-US" sz="2800" dirty="0" smtClean="0"/>
          </a:p>
          <a:p>
            <a:r>
              <a:rPr lang="en-US" sz="2800" dirty="0" smtClean="0"/>
              <a:t>Putting </a:t>
            </a:r>
            <a:r>
              <a:rPr lang="en-US" sz="2800" dirty="0"/>
              <a:t>in place a comprehensive ‘code of business ethics and values’</a:t>
            </a:r>
            <a:r>
              <a:rPr lang="en-US" sz="2800" dirty="0" smtClean="0"/>
              <a:t>.</a:t>
            </a:r>
          </a:p>
          <a:p>
            <a:pPr marL="0" indent="0">
              <a:buNone/>
            </a:pPr>
            <a:r>
              <a:rPr lang="en-US" sz="2800" dirty="0" smtClean="0"/>
              <a:t> </a:t>
            </a:r>
          </a:p>
          <a:p>
            <a:r>
              <a:rPr lang="en-US" sz="2800" dirty="0"/>
              <a:t>D</a:t>
            </a:r>
            <a:r>
              <a:rPr lang="en-US" sz="2800" dirty="0" smtClean="0"/>
              <a:t>edicated </a:t>
            </a:r>
            <a:r>
              <a:rPr lang="en-US" sz="2800" dirty="0"/>
              <a:t>code compliance officers across the </a:t>
            </a:r>
            <a:r>
              <a:rPr lang="en-US" sz="2800" dirty="0" smtClean="0"/>
              <a:t>globe</a:t>
            </a:r>
          </a:p>
          <a:p>
            <a:pPr marL="0" indent="0">
              <a:buNone/>
            </a:pPr>
            <a:endParaRPr lang="en-US" sz="2800" dirty="0" smtClean="0"/>
          </a:p>
          <a:p>
            <a:r>
              <a:rPr lang="en-US" sz="2800" dirty="0" smtClean="0"/>
              <a:t>Are </a:t>
            </a:r>
            <a:r>
              <a:rPr lang="en-US" sz="2800" dirty="0"/>
              <a:t>all these companies </a:t>
            </a:r>
            <a:r>
              <a:rPr lang="en-US" sz="2800" dirty="0" smtClean="0"/>
              <a:t>“Walking </a:t>
            </a:r>
            <a:r>
              <a:rPr lang="en-US" sz="2800" dirty="0"/>
              <a:t>the </a:t>
            </a:r>
            <a:r>
              <a:rPr lang="en-US" sz="2800" dirty="0" smtClean="0"/>
              <a:t>Talk?</a:t>
            </a:r>
            <a:r>
              <a:rPr lang="en-US" sz="2800" dirty="0"/>
              <a:t>”</a:t>
            </a:r>
          </a:p>
          <a:p>
            <a:endParaRPr lang="en-US" dirty="0"/>
          </a:p>
          <a:p>
            <a:endParaRPr lang="en-US" dirty="0"/>
          </a:p>
          <a:p>
            <a:pPr marL="0" indent="0">
              <a:buNone/>
            </a:pPr>
            <a:endParaRPr lang="en-US" dirty="0"/>
          </a:p>
        </p:txBody>
      </p:sp>
      <p:sp>
        <p:nvSpPr>
          <p:cNvPr id="3" name="Title 2"/>
          <p:cNvSpPr>
            <a:spLocks noGrp="1"/>
          </p:cNvSpPr>
          <p:nvPr>
            <p:ph type="title"/>
          </p:nvPr>
        </p:nvSpPr>
        <p:spPr/>
        <p:txBody>
          <a:bodyPr/>
          <a:lstStyle/>
          <a:p>
            <a:r>
              <a:rPr lang="en-US" dirty="0" smtClean="0"/>
              <a:t>Many Companies Taking Action</a:t>
            </a:r>
            <a:endParaRPr lang="en-US" dirty="0"/>
          </a:p>
        </p:txBody>
      </p:sp>
    </p:spTree>
    <p:extLst>
      <p:ext uri="{BB962C8B-B14F-4D97-AF65-F5344CB8AC3E}">
        <p14:creationId xmlns:p14="http://schemas.microsoft.com/office/powerpoint/2010/main" val="147419948"/>
      </p:ext>
    </p:extLst>
  </p:cSld>
  <p:clrMapOvr>
    <a:masterClrMapping/>
  </p:clrMapOvr>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85000" lnSpcReduction="20000"/>
          </a:bodyPr>
          <a:lstStyle/>
          <a:p>
            <a:pPr lvl="0" fontAlgn="base"/>
            <a:r>
              <a:rPr lang="en-US" dirty="0"/>
              <a:t>In September 2014</a:t>
            </a:r>
            <a:r>
              <a:rPr lang="en-US" dirty="0" smtClean="0"/>
              <a:t>, a British pharma giant was</a:t>
            </a:r>
            <a:r>
              <a:rPr lang="en-US" dirty="0"/>
              <a:t> fined US $490m by China for </a:t>
            </a:r>
            <a:r>
              <a:rPr lang="en-US" dirty="0" smtClean="0"/>
              <a:t>bribery</a:t>
            </a:r>
          </a:p>
          <a:p>
            <a:pPr lvl="0" fontAlgn="base"/>
            <a:endParaRPr lang="en-US" dirty="0"/>
          </a:p>
          <a:p>
            <a:pPr lvl="0" fontAlgn="base"/>
            <a:r>
              <a:rPr lang="en-US" dirty="0"/>
              <a:t>In March 2014, </a:t>
            </a:r>
            <a:r>
              <a:rPr lang="en-US" dirty="0" smtClean="0"/>
              <a:t>Italy</a:t>
            </a:r>
            <a:r>
              <a:rPr lang="en-US" dirty="0"/>
              <a:t> fined two Swiss drug majors</a:t>
            </a:r>
            <a:r>
              <a:rPr lang="en-US" dirty="0" smtClean="0"/>
              <a:t>,</a:t>
            </a:r>
            <a:r>
              <a:rPr lang="en-US" dirty="0"/>
              <a:t> 182.5 million euros (U$ 251 million) for allegedly blocking distribution of </a:t>
            </a:r>
            <a:r>
              <a:rPr lang="en-US" dirty="0" smtClean="0"/>
              <a:t>a cancer </a:t>
            </a:r>
            <a:r>
              <a:rPr lang="en-US" dirty="0"/>
              <a:t>drug in favor of a more expensive </a:t>
            </a:r>
            <a:r>
              <a:rPr lang="en-US" dirty="0" smtClean="0"/>
              <a:t>drug</a:t>
            </a:r>
          </a:p>
          <a:p>
            <a:pPr lvl="0" fontAlgn="base"/>
            <a:endParaRPr lang="en-US" dirty="0"/>
          </a:p>
          <a:p>
            <a:pPr lvl="0" fontAlgn="base"/>
            <a:r>
              <a:rPr lang="en-US" dirty="0" smtClean="0"/>
              <a:t>In March </a:t>
            </a:r>
            <a:r>
              <a:rPr lang="en-US" dirty="0" smtClean="0"/>
              <a:t>2014 a </a:t>
            </a:r>
            <a:r>
              <a:rPr lang="en-US" dirty="0"/>
              <a:t>German court </a:t>
            </a:r>
            <a:r>
              <a:rPr lang="en-US" dirty="0" smtClean="0"/>
              <a:t>fined </a:t>
            </a:r>
            <a:r>
              <a:rPr lang="en-US" dirty="0"/>
              <a:t>28 million euro (US$ 39 million) to </a:t>
            </a:r>
            <a:r>
              <a:rPr lang="en-US" dirty="0" smtClean="0"/>
              <a:t>a </a:t>
            </a:r>
            <a:r>
              <a:rPr lang="en-US" dirty="0"/>
              <a:t>French pharma </a:t>
            </a:r>
            <a:r>
              <a:rPr lang="en-US" dirty="0" smtClean="0"/>
              <a:t>major </a:t>
            </a:r>
            <a:r>
              <a:rPr lang="en-US" dirty="0"/>
              <a:t>on bribery charges</a:t>
            </a:r>
            <a:r>
              <a:rPr lang="en-US" dirty="0" smtClean="0"/>
              <a:t>.</a:t>
            </a:r>
          </a:p>
          <a:p>
            <a:pPr lvl="0" fontAlgn="base"/>
            <a:endParaRPr lang="en-US" dirty="0"/>
          </a:p>
          <a:p>
            <a:pPr lvl="0" fontAlgn="base"/>
            <a:r>
              <a:rPr lang="en-US" dirty="0"/>
              <a:t>In November 2013, </a:t>
            </a:r>
            <a:r>
              <a:rPr lang="en-US" dirty="0" smtClean="0"/>
              <a:t>an Israel company reported  suspected </a:t>
            </a:r>
            <a:r>
              <a:rPr lang="en-US" dirty="0"/>
              <a:t>practices in countries ranging from Latin America to </a:t>
            </a:r>
            <a:r>
              <a:rPr lang="en-US" dirty="0" smtClean="0"/>
              <a:t>Russia</a:t>
            </a:r>
            <a:endParaRPr lang="en-US" dirty="0"/>
          </a:p>
          <a:p>
            <a:endParaRPr lang="en-US" dirty="0"/>
          </a:p>
        </p:txBody>
      </p:sp>
      <p:sp>
        <p:nvSpPr>
          <p:cNvPr id="3" name="Title 2"/>
          <p:cNvSpPr>
            <a:spLocks noGrp="1"/>
          </p:cNvSpPr>
          <p:nvPr>
            <p:ph type="title"/>
          </p:nvPr>
        </p:nvSpPr>
        <p:spPr/>
        <p:txBody>
          <a:bodyPr>
            <a:normAutofit fontScale="90000"/>
          </a:bodyPr>
          <a:lstStyle/>
          <a:p>
            <a:r>
              <a:rPr lang="en-US" dirty="0"/>
              <a:t>Ethics and Values:</a:t>
            </a:r>
            <a:br>
              <a:rPr lang="en-US" dirty="0"/>
            </a:br>
            <a:r>
              <a:rPr lang="en-US" dirty="0" smtClean="0"/>
              <a:t>Pharma Marketing</a:t>
            </a:r>
            <a:endParaRPr lang="en-US" dirty="0"/>
          </a:p>
        </p:txBody>
      </p:sp>
    </p:spTree>
    <p:extLst>
      <p:ext uri="{BB962C8B-B14F-4D97-AF65-F5344CB8AC3E}">
        <p14:creationId xmlns:p14="http://schemas.microsoft.com/office/powerpoint/2010/main" val="2356967544"/>
      </p:ext>
    </p:extLst>
  </p:cSld>
  <p:clrMapOvr>
    <a:masterClrMapping/>
  </p:clrMapOvr>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872067" y="2675466"/>
            <a:ext cx="7408333" cy="3538975"/>
          </a:xfrm>
        </p:spPr>
        <p:txBody>
          <a:bodyPr>
            <a:normAutofit fontScale="47500" lnSpcReduction="20000"/>
          </a:bodyPr>
          <a:lstStyle/>
          <a:p>
            <a:pPr lvl="0" fontAlgn="base"/>
            <a:r>
              <a:rPr lang="en-US" sz="4200" dirty="0"/>
              <a:t>In May 2013, </a:t>
            </a:r>
            <a:r>
              <a:rPr lang="en-US" sz="4200" dirty="0" smtClean="0"/>
              <a:t>a French major</a:t>
            </a:r>
            <a:r>
              <a:rPr lang="en-US" sz="4200" dirty="0"/>
              <a:t> was </a:t>
            </a:r>
            <a:r>
              <a:rPr lang="en-US" sz="4200" dirty="0" smtClean="0"/>
              <a:t>fined </a:t>
            </a:r>
            <a:r>
              <a:rPr lang="en-US" sz="4200" dirty="0"/>
              <a:t>US$ 52.8 Million by the French competition regulator for trying to limit sales of generic versions of the company’s </a:t>
            </a:r>
            <a:r>
              <a:rPr lang="en-US" sz="4200" dirty="0" smtClean="0"/>
              <a:t>one off-patent drug.</a:t>
            </a:r>
          </a:p>
          <a:p>
            <a:pPr lvl="0" fontAlgn="base"/>
            <a:endParaRPr lang="en-US" sz="4200" dirty="0"/>
          </a:p>
          <a:p>
            <a:pPr lvl="0" fontAlgn="base"/>
            <a:r>
              <a:rPr lang="en-US" sz="4200" dirty="0"/>
              <a:t>In August 2012, </a:t>
            </a:r>
            <a:r>
              <a:rPr lang="en-US" sz="4200" dirty="0" smtClean="0"/>
              <a:t>an American company</a:t>
            </a:r>
            <a:r>
              <a:rPr lang="en-US" sz="4200" dirty="0"/>
              <a:t> was  fined US$ 60.2 million by the US Securities and Exchange Commission to settle a federal investigation on alleged bribing of overseas doctors </a:t>
            </a:r>
            <a:r>
              <a:rPr lang="en-US" sz="4200" dirty="0" smtClean="0"/>
              <a:t>to </a:t>
            </a:r>
            <a:r>
              <a:rPr lang="en-US" sz="4200" dirty="0"/>
              <a:t>prescribe medicines</a:t>
            </a:r>
            <a:r>
              <a:rPr lang="en-US" sz="4200" dirty="0" smtClean="0"/>
              <a:t>.</a:t>
            </a:r>
          </a:p>
          <a:p>
            <a:pPr marL="0" lvl="0" indent="0" fontAlgn="base">
              <a:buNone/>
            </a:pPr>
            <a:endParaRPr lang="en-US" sz="4200" dirty="0"/>
          </a:p>
          <a:p>
            <a:pPr lvl="0" fontAlgn="base"/>
            <a:r>
              <a:rPr lang="en-US" sz="4200" dirty="0"/>
              <a:t>In April 2012, </a:t>
            </a:r>
            <a:r>
              <a:rPr lang="en-US" sz="4200" dirty="0" smtClean="0"/>
              <a:t>an American  court fined</a:t>
            </a:r>
            <a:r>
              <a:rPr lang="en-US" sz="4200" dirty="0"/>
              <a:t> </a:t>
            </a:r>
            <a:r>
              <a:rPr lang="en-US" sz="4200" dirty="0" smtClean="0"/>
              <a:t>American major</a:t>
            </a:r>
            <a:r>
              <a:rPr lang="en-US" sz="4200" b="1" dirty="0" smtClean="0"/>
              <a:t> </a:t>
            </a:r>
            <a:r>
              <a:rPr lang="en-US" sz="4200" dirty="0" smtClean="0"/>
              <a:t>and </a:t>
            </a:r>
            <a:r>
              <a:rPr lang="en-US" sz="4200" dirty="0"/>
              <a:t>a subsidiary more than US$1.2 billion after a jury found that the companies had minimized or concealed the dangers associated with an antipsychotic drug.</a:t>
            </a:r>
          </a:p>
          <a:p>
            <a:pPr marL="0" indent="0" fontAlgn="base">
              <a:buNone/>
            </a:pPr>
            <a:endParaRPr lang="en-US" sz="4200" dirty="0" smtClean="0"/>
          </a:p>
          <a:p>
            <a:endParaRPr lang="en-US" dirty="0"/>
          </a:p>
        </p:txBody>
      </p:sp>
      <p:sp>
        <p:nvSpPr>
          <p:cNvPr id="3" name="Title 2"/>
          <p:cNvSpPr>
            <a:spLocks noGrp="1"/>
          </p:cNvSpPr>
          <p:nvPr>
            <p:ph type="title"/>
          </p:nvPr>
        </p:nvSpPr>
        <p:spPr/>
        <p:txBody>
          <a:bodyPr>
            <a:normAutofit fontScale="90000"/>
          </a:bodyPr>
          <a:lstStyle/>
          <a:p>
            <a:r>
              <a:rPr lang="en-US" dirty="0"/>
              <a:t>Ethics and Values:</a:t>
            </a:r>
            <a:br>
              <a:rPr lang="en-US" dirty="0"/>
            </a:br>
            <a:r>
              <a:rPr lang="en-US" dirty="0" smtClean="0"/>
              <a:t>Pharma Marketing</a:t>
            </a:r>
            <a:endParaRPr lang="en-US" dirty="0"/>
          </a:p>
        </p:txBody>
      </p:sp>
    </p:spTree>
    <p:extLst>
      <p:ext uri="{BB962C8B-B14F-4D97-AF65-F5344CB8AC3E}">
        <p14:creationId xmlns:p14="http://schemas.microsoft.com/office/powerpoint/2010/main" val="2348472897"/>
      </p:ext>
    </p:extLst>
  </p:cSld>
  <p:clrMapOvr>
    <a:masterClrMapping/>
  </p:clrMapOvr>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872067" y="2675466"/>
            <a:ext cx="7408333" cy="3538975"/>
          </a:xfrm>
        </p:spPr>
        <p:txBody>
          <a:bodyPr>
            <a:normAutofit fontScale="47500" lnSpcReduction="20000"/>
          </a:bodyPr>
          <a:lstStyle/>
          <a:p>
            <a:pPr fontAlgn="base"/>
            <a:r>
              <a:rPr lang="en-US" sz="4200" dirty="0" smtClean="0"/>
              <a:t>Many Indian media reports in this area</a:t>
            </a:r>
            <a:endParaRPr lang="en-US" sz="4200" dirty="0"/>
          </a:p>
          <a:p>
            <a:pPr lvl="0" fontAlgn="base"/>
            <a:endParaRPr lang="en-US" sz="4200" dirty="0" smtClean="0"/>
          </a:p>
          <a:p>
            <a:pPr lvl="0" fontAlgn="base"/>
            <a:r>
              <a:rPr lang="en-US" sz="4200" dirty="0" smtClean="0"/>
              <a:t>Parliamentary Standing Committee in India had indicted the Department of Pharmaceutical for inaction in this area</a:t>
            </a:r>
          </a:p>
          <a:p>
            <a:pPr lvl="0" fontAlgn="base"/>
            <a:endParaRPr lang="en-US" sz="4200" dirty="0" smtClean="0"/>
          </a:p>
          <a:p>
            <a:pPr lvl="0" fontAlgn="base"/>
            <a:r>
              <a:rPr lang="en-US" sz="4200" dirty="0" smtClean="0"/>
              <a:t>A PIL is pending before the Supreme Court of India on alleged  pharma malpractices</a:t>
            </a:r>
            <a:endParaRPr lang="en-US" sz="4200" dirty="0"/>
          </a:p>
          <a:p>
            <a:pPr marL="0" indent="0" fontAlgn="base">
              <a:buNone/>
            </a:pPr>
            <a:endParaRPr lang="en-US" sz="4200" dirty="0" smtClean="0"/>
          </a:p>
          <a:p>
            <a:pPr marL="0" indent="0" fontAlgn="base">
              <a:buNone/>
            </a:pPr>
            <a:r>
              <a:rPr lang="en-US" sz="4200" dirty="0" smtClean="0"/>
              <a:t>Several </a:t>
            </a:r>
            <a:r>
              <a:rPr lang="en-US" sz="4200" dirty="0"/>
              <a:t>more of such instances are regularly being reported by the international </a:t>
            </a:r>
            <a:r>
              <a:rPr lang="en-US" sz="4200" dirty="0" smtClean="0"/>
              <a:t>media.</a:t>
            </a:r>
            <a:endParaRPr lang="en-US" sz="4200" dirty="0"/>
          </a:p>
          <a:p>
            <a:endParaRPr lang="en-US" dirty="0"/>
          </a:p>
        </p:txBody>
      </p:sp>
      <p:sp>
        <p:nvSpPr>
          <p:cNvPr id="3" name="Title 2"/>
          <p:cNvSpPr>
            <a:spLocks noGrp="1"/>
          </p:cNvSpPr>
          <p:nvPr>
            <p:ph type="title"/>
          </p:nvPr>
        </p:nvSpPr>
        <p:spPr/>
        <p:txBody>
          <a:bodyPr>
            <a:normAutofit fontScale="90000"/>
          </a:bodyPr>
          <a:lstStyle/>
          <a:p>
            <a:r>
              <a:rPr lang="en-US" dirty="0"/>
              <a:t>Ethics and Values:</a:t>
            </a:r>
            <a:br>
              <a:rPr lang="en-US" dirty="0"/>
            </a:br>
            <a:r>
              <a:rPr lang="en-US" dirty="0" smtClean="0"/>
              <a:t>Pharma Marketing</a:t>
            </a:r>
            <a:endParaRPr lang="en-US" dirty="0"/>
          </a:p>
        </p:txBody>
      </p:sp>
    </p:spTree>
    <p:extLst>
      <p:ext uri="{BB962C8B-B14F-4D97-AF65-F5344CB8AC3E}">
        <p14:creationId xmlns:p14="http://schemas.microsoft.com/office/powerpoint/2010/main" val="2331770604"/>
      </p:ext>
    </p:extLst>
  </p:cSld>
  <p:clrMapOvr>
    <a:masterClrMapping/>
  </p:clrMapOvr>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pPr marL="0" lvl="0" indent="0">
              <a:buNone/>
            </a:pPr>
            <a:r>
              <a:rPr lang="en-US" b="1" u="sng" dirty="0"/>
              <a:t>Clinical Data Disclosure and Transparency </a:t>
            </a:r>
            <a:endParaRPr lang="en-US" b="1" u="sng" dirty="0" smtClean="0"/>
          </a:p>
          <a:p>
            <a:pPr marL="0" lvl="0" indent="0">
              <a:buNone/>
            </a:pPr>
            <a:endParaRPr lang="en-US" dirty="0" smtClean="0"/>
          </a:p>
          <a:p>
            <a:r>
              <a:rPr lang="en-US" sz="2800" dirty="0" smtClean="0"/>
              <a:t>Need for transparency </a:t>
            </a:r>
            <a:r>
              <a:rPr lang="en-US" sz="2800" dirty="0"/>
              <a:t>about all clinical trial </a:t>
            </a:r>
            <a:r>
              <a:rPr lang="en-US" sz="2800" dirty="0" smtClean="0"/>
              <a:t>data and disclosure </a:t>
            </a:r>
          </a:p>
          <a:p>
            <a:pPr marL="0" indent="0">
              <a:buNone/>
            </a:pPr>
            <a:endParaRPr lang="en-US" sz="2800" dirty="0" smtClean="0"/>
          </a:p>
          <a:p>
            <a:r>
              <a:rPr lang="en-US" sz="2800" dirty="0" smtClean="0"/>
              <a:t>Ensuring </a:t>
            </a:r>
            <a:r>
              <a:rPr lang="en-US" sz="2800" dirty="0"/>
              <a:t>compliance with regulations, </a:t>
            </a:r>
            <a:r>
              <a:rPr lang="en-US" sz="2800" dirty="0" smtClean="0"/>
              <a:t>disclosure </a:t>
            </a:r>
            <a:r>
              <a:rPr lang="en-US" sz="2800" dirty="0"/>
              <a:t>requirements and releasing patient-level </a:t>
            </a:r>
            <a:r>
              <a:rPr lang="en-US" sz="2800" dirty="0" smtClean="0"/>
              <a:t>data</a:t>
            </a:r>
            <a:endParaRPr lang="en-US" sz="2800" dirty="0"/>
          </a:p>
          <a:p>
            <a:pPr marL="0" indent="0">
              <a:buNone/>
            </a:pPr>
            <a:endParaRPr lang="en-US" sz="2800" dirty="0"/>
          </a:p>
        </p:txBody>
      </p:sp>
      <p:sp>
        <p:nvSpPr>
          <p:cNvPr id="3" name="Title 2"/>
          <p:cNvSpPr>
            <a:spLocks noGrp="1"/>
          </p:cNvSpPr>
          <p:nvPr>
            <p:ph type="title"/>
          </p:nvPr>
        </p:nvSpPr>
        <p:spPr/>
        <p:txBody>
          <a:bodyPr>
            <a:normAutofit fontScale="90000"/>
          </a:bodyPr>
          <a:lstStyle/>
          <a:p>
            <a:r>
              <a:rPr lang="en-US" dirty="0"/>
              <a:t>Ethics and Values:</a:t>
            </a:r>
            <a:br>
              <a:rPr lang="en-US" dirty="0"/>
            </a:br>
            <a:r>
              <a:rPr lang="en-US" dirty="0"/>
              <a:t>Clinical Trials</a:t>
            </a:r>
          </a:p>
        </p:txBody>
      </p:sp>
    </p:spTree>
    <p:extLst>
      <p:ext uri="{BB962C8B-B14F-4D97-AF65-F5344CB8AC3E}">
        <p14:creationId xmlns:p14="http://schemas.microsoft.com/office/powerpoint/2010/main" val="2749797355"/>
      </p:ext>
    </p:extLst>
  </p:cSld>
  <p:clrMapOvr>
    <a:masterClrMapping/>
  </p:clrMapOvr>
  <p:timing>
    <p:tnLst>
      <p:par>
        <p:cTn xmlns:p14="http://schemas.microsoft.com/office/powerpoint/2010/mai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872067" y="2387600"/>
            <a:ext cx="7408333" cy="3738563"/>
          </a:xfrm>
        </p:spPr>
        <p:txBody>
          <a:bodyPr>
            <a:normAutofit fontScale="77500" lnSpcReduction="20000"/>
          </a:bodyPr>
          <a:lstStyle/>
          <a:p>
            <a:pPr fontAlgn="base"/>
            <a:r>
              <a:rPr lang="en-US" dirty="0" smtClean="0"/>
              <a:t>The </a:t>
            </a:r>
            <a:r>
              <a:rPr lang="en-US" dirty="0"/>
              <a:t>World Health Organization </a:t>
            </a:r>
            <a:r>
              <a:rPr lang="en-US" dirty="0" smtClean="0"/>
              <a:t>(WHO) made the following observations:</a:t>
            </a:r>
            <a:endParaRPr lang="en-US" dirty="0"/>
          </a:p>
          <a:p>
            <a:pPr fontAlgn="base"/>
            <a:endParaRPr lang="en-US" dirty="0"/>
          </a:p>
          <a:p>
            <a:pPr marL="0" indent="0" fontAlgn="base">
              <a:buNone/>
            </a:pPr>
            <a:r>
              <a:rPr lang="en-US" dirty="0" smtClean="0"/>
              <a:t>“</a:t>
            </a:r>
            <a:r>
              <a:rPr lang="en-US" dirty="0"/>
              <a:t>The latest developments in India reflect a concerted effort on the part of the global public health community to push clinical trials issues to the fore in the wake of several high-profile cases in which pharmaceutical companies were shown to be withholding information from regulators.</a:t>
            </a:r>
            <a:r>
              <a:rPr lang="en-US" dirty="0" smtClean="0"/>
              <a:t>”</a:t>
            </a:r>
          </a:p>
          <a:p>
            <a:pPr marL="0" indent="0" fontAlgn="base">
              <a:buNone/>
            </a:pPr>
            <a:endParaRPr lang="en-US" dirty="0"/>
          </a:p>
          <a:p>
            <a:pPr fontAlgn="base"/>
            <a:r>
              <a:rPr lang="en-US" dirty="0" smtClean="0"/>
              <a:t>The Times </a:t>
            </a:r>
            <a:r>
              <a:rPr lang="en-US" dirty="0"/>
              <a:t>of </a:t>
            </a:r>
            <a:r>
              <a:rPr lang="en-US" dirty="0" smtClean="0"/>
              <a:t>India,</a:t>
            </a:r>
            <a:r>
              <a:rPr lang="en-US" dirty="0"/>
              <a:t> </a:t>
            </a:r>
            <a:r>
              <a:rPr lang="en-US" dirty="0" smtClean="0"/>
              <a:t> June </a:t>
            </a:r>
            <a:r>
              <a:rPr lang="en-US" dirty="0"/>
              <a:t>6, 2011 </a:t>
            </a:r>
            <a:r>
              <a:rPr lang="en-US" dirty="0" smtClean="0"/>
              <a:t>reported</a:t>
            </a:r>
            <a:r>
              <a:rPr lang="en-US" dirty="0"/>
              <a:t>, “Clinical trials claimed 25 lives in 2010, only 5 paid compensation.</a:t>
            </a:r>
            <a:r>
              <a:rPr lang="en-US" dirty="0" smtClean="0"/>
              <a:t>”</a:t>
            </a:r>
          </a:p>
          <a:p>
            <a:pPr fontAlgn="base"/>
            <a:endParaRPr lang="en-US" dirty="0" smtClean="0"/>
          </a:p>
          <a:p>
            <a:pPr fontAlgn="base"/>
            <a:r>
              <a:rPr lang="en-US" dirty="0" smtClean="0"/>
              <a:t>A PIL is pending before the Supreme Court of India on alleged malpractices in CT area</a:t>
            </a:r>
            <a:endParaRPr lang="en-US" dirty="0" smtClean="0"/>
          </a:p>
          <a:p>
            <a:pPr fontAlgn="base"/>
            <a:endParaRPr lang="en-US" dirty="0"/>
          </a:p>
          <a:p>
            <a:pPr marL="0" indent="0">
              <a:buNone/>
            </a:pPr>
            <a:endParaRPr lang="en-US" dirty="0"/>
          </a:p>
        </p:txBody>
      </p:sp>
      <p:sp>
        <p:nvSpPr>
          <p:cNvPr id="3" name="Title 2"/>
          <p:cNvSpPr>
            <a:spLocks noGrp="1"/>
          </p:cNvSpPr>
          <p:nvPr>
            <p:ph type="title"/>
          </p:nvPr>
        </p:nvSpPr>
        <p:spPr/>
        <p:txBody>
          <a:bodyPr>
            <a:normAutofit fontScale="90000"/>
          </a:bodyPr>
          <a:lstStyle/>
          <a:p>
            <a:r>
              <a:rPr lang="en-US" dirty="0"/>
              <a:t>Ethics and </a:t>
            </a:r>
            <a:r>
              <a:rPr lang="en-US" dirty="0" smtClean="0"/>
              <a:t>Values:</a:t>
            </a:r>
            <a:r>
              <a:rPr lang="en-US" dirty="0"/>
              <a:t/>
            </a:r>
            <a:br>
              <a:rPr lang="en-US" dirty="0"/>
            </a:br>
            <a:r>
              <a:rPr lang="en-US" dirty="0" smtClean="0"/>
              <a:t>Clinical </a:t>
            </a:r>
            <a:r>
              <a:rPr lang="en-US" dirty="0"/>
              <a:t>Trials in </a:t>
            </a:r>
            <a:r>
              <a:rPr lang="en-US" dirty="0" smtClean="0"/>
              <a:t>India</a:t>
            </a:r>
            <a:endParaRPr lang="en-US" dirty="0"/>
          </a:p>
        </p:txBody>
      </p:sp>
    </p:spTree>
    <p:extLst>
      <p:ext uri="{BB962C8B-B14F-4D97-AF65-F5344CB8AC3E}">
        <p14:creationId xmlns:p14="http://schemas.microsoft.com/office/powerpoint/2010/main" val="2517832976"/>
      </p:ext>
    </p:extLst>
  </p:cSld>
  <p:clrMapOvr>
    <a:masterClrMapping/>
  </p:clrMapOvr>
  <p:timing>
    <p:tnLst>
      <p:par>
        <p:cTn xmlns:p14="http://schemas.microsoft.com/office/powerpoint/2010/mai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marL="0" indent="0">
              <a:buNone/>
            </a:pPr>
            <a:r>
              <a:rPr lang="en-US" sz="3200" dirty="0" smtClean="0"/>
              <a:t>The most </a:t>
            </a:r>
            <a:r>
              <a:rPr lang="en-US" sz="3200" dirty="0" smtClean="0"/>
              <a:t>common </a:t>
            </a:r>
            <a:r>
              <a:rPr lang="en-US" sz="3200" dirty="0" smtClean="0"/>
              <a:t>reason: </a:t>
            </a:r>
          </a:p>
          <a:p>
            <a:pPr marL="0" indent="0">
              <a:buNone/>
            </a:pPr>
            <a:r>
              <a:rPr lang="en-US" sz="4000" dirty="0" smtClean="0"/>
              <a:t>Doctoring </a:t>
            </a:r>
            <a:r>
              <a:rPr lang="en-US" sz="4000" dirty="0" smtClean="0"/>
              <a:t>and  falsification of data</a:t>
            </a:r>
            <a:endParaRPr lang="en-US" sz="4000" dirty="0"/>
          </a:p>
        </p:txBody>
      </p:sp>
      <p:sp>
        <p:nvSpPr>
          <p:cNvPr id="3" name="Title 2"/>
          <p:cNvSpPr>
            <a:spLocks noGrp="1"/>
          </p:cNvSpPr>
          <p:nvPr>
            <p:ph type="title"/>
          </p:nvPr>
        </p:nvSpPr>
        <p:spPr/>
        <p:txBody>
          <a:bodyPr>
            <a:normAutofit fontScale="90000"/>
          </a:bodyPr>
          <a:lstStyle/>
          <a:p>
            <a:r>
              <a:rPr lang="en-US" dirty="0"/>
              <a:t>Ethics and Values:</a:t>
            </a:r>
            <a:br>
              <a:rPr lang="en-US" dirty="0"/>
            </a:br>
            <a:r>
              <a:rPr lang="en-US" dirty="0" smtClean="0"/>
              <a:t>USFDA Compliance</a:t>
            </a:r>
            <a:endParaRPr lang="en-US" dirty="0"/>
          </a:p>
        </p:txBody>
      </p:sp>
    </p:spTree>
    <p:extLst>
      <p:ext uri="{BB962C8B-B14F-4D97-AF65-F5344CB8AC3E}">
        <p14:creationId xmlns:p14="http://schemas.microsoft.com/office/powerpoint/2010/main" val="3655868586"/>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38328"/>
            <a:ext cx="8229600" cy="5910072"/>
          </a:xfrm>
        </p:spPr>
        <p:txBody>
          <a:bodyPr>
            <a:normAutofit fontScale="90000"/>
          </a:bodyPr>
          <a:lstStyle/>
          <a:p>
            <a:r>
              <a:rPr lang="en-US" dirty="0" smtClean="0"/>
              <a:t/>
            </a:r>
            <a:br>
              <a:rPr lang="en-US" dirty="0" smtClean="0"/>
            </a:br>
            <a:r>
              <a:rPr lang="en-US" dirty="0"/>
              <a:t/>
            </a:r>
            <a:br>
              <a:rPr lang="en-US" dirty="0"/>
            </a:br>
            <a:r>
              <a:rPr lang="en-US" dirty="0" smtClean="0"/>
              <a:t/>
            </a:r>
            <a:br>
              <a:rPr lang="en-US" dirty="0" smtClean="0"/>
            </a:br>
            <a:r>
              <a:rPr lang="en-US" dirty="0" smtClean="0">
                <a:solidFill>
                  <a:schemeClr val="tx1"/>
                </a:solidFill>
              </a:rPr>
              <a:t>“</a:t>
            </a:r>
            <a:r>
              <a:rPr lang="en-US" dirty="0">
                <a:solidFill>
                  <a:schemeClr val="tx1"/>
                </a:solidFill>
              </a:rPr>
              <a:t>It takes 20 years to build a reputation and five minutes to ruin it. If you think about that, you’ll do things differently.</a:t>
            </a:r>
            <a:r>
              <a:rPr lang="en-US" dirty="0" smtClean="0">
                <a:solidFill>
                  <a:schemeClr val="tx1"/>
                </a:solidFill>
              </a:rPr>
              <a:t>”</a:t>
            </a:r>
            <a:r>
              <a:rPr lang="en-US" dirty="0">
                <a:solidFill>
                  <a:schemeClr val="tx1"/>
                </a:solidFill>
              </a:rPr>
              <a:t/>
            </a:r>
            <a:br>
              <a:rPr lang="en-US" dirty="0">
                <a:solidFill>
                  <a:schemeClr val="tx1"/>
                </a:solidFill>
              </a:rPr>
            </a:br>
            <a:r>
              <a:rPr lang="en-US" dirty="0" smtClean="0">
                <a:solidFill>
                  <a:schemeClr val="tx1"/>
                </a:solidFill>
              </a:rPr>
              <a:t/>
            </a:r>
            <a:br>
              <a:rPr lang="en-US" dirty="0" smtClean="0">
                <a:solidFill>
                  <a:schemeClr val="tx1"/>
                </a:solidFill>
              </a:rPr>
            </a:br>
            <a:r>
              <a:rPr lang="en-US" sz="2700" dirty="0" smtClean="0">
                <a:solidFill>
                  <a:schemeClr val="tx1"/>
                </a:solidFill>
              </a:rPr>
              <a:t>- </a:t>
            </a:r>
            <a:r>
              <a:rPr lang="en-US" sz="2700" b="1" dirty="0">
                <a:solidFill>
                  <a:schemeClr val="tx1"/>
                </a:solidFill>
              </a:rPr>
              <a:t>Warren Buffett</a:t>
            </a:r>
            <a:r>
              <a:rPr lang="en-US" sz="2700" dirty="0">
                <a:solidFill>
                  <a:schemeClr val="tx1"/>
                </a:solidFill>
              </a:rPr>
              <a:t>, America's second-richest person</a:t>
            </a:r>
            <a:r>
              <a:rPr lang="en-US" dirty="0">
                <a:solidFill>
                  <a:schemeClr val="tx1"/>
                </a:solidFill>
              </a:rPr>
              <a:t/>
            </a:r>
            <a:br>
              <a:rPr lang="en-US" dirty="0">
                <a:solidFill>
                  <a:schemeClr val="tx1"/>
                </a:solidFill>
              </a:rPr>
            </a:br>
            <a:r>
              <a:rPr lang="en-US" dirty="0"/>
              <a:t> </a:t>
            </a:r>
            <a:br>
              <a:rPr lang="en-US" dirty="0"/>
            </a:br>
            <a:endParaRPr lang="en-US" dirty="0"/>
          </a:p>
        </p:txBody>
      </p:sp>
    </p:spTree>
    <p:extLst>
      <p:ext uri="{BB962C8B-B14F-4D97-AF65-F5344CB8AC3E}">
        <p14:creationId xmlns:p14="http://schemas.microsoft.com/office/powerpoint/2010/main" val="957912782"/>
      </p:ext>
    </p:extLst>
  </p:cSld>
  <p:clrMapOvr>
    <a:masterClrMapping/>
  </p:clrMapOvr>
  <p:timing>
    <p:tnLst>
      <p:par>
        <p:cTn xmlns:p14="http://schemas.microsoft.com/office/powerpoint/2010/mai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marL="0" lvl="0" indent="0" fontAlgn="base">
              <a:buNone/>
            </a:pPr>
            <a:r>
              <a:rPr lang="en-US" sz="2800" b="1" u="sng" dirty="0" smtClean="0"/>
              <a:t>Ethics, Values and Compliance</a:t>
            </a:r>
            <a:r>
              <a:rPr lang="en-US" sz="2800" dirty="0" smtClean="0"/>
              <a:t>: </a:t>
            </a:r>
          </a:p>
          <a:p>
            <a:pPr marL="0" lvl="0" indent="0" fontAlgn="base">
              <a:buNone/>
            </a:pPr>
            <a:endParaRPr lang="en-US" sz="2800" dirty="0"/>
          </a:p>
          <a:p>
            <a:pPr marL="0" lvl="0" indent="0" fontAlgn="base">
              <a:buNone/>
            </a:pPr>
            <a:r>
              <a:rPr lang="en-US" sz="2800" dirty="0" smtClean="0"/>
              <a:t>The most important key </a:t>
            </a:r>
            <a:r>
              <a:rPr lang="en-US" sz="2800" dirty="0"/>
              <a:t>areas </a:t>
            </a:r>
            <a:r>
              <a:rPr lang="en-US" sz="2800" dirty="0" smtClean="0"/>
              <a:t>for long term </a:t>
            </a:r>
            <a:r>
              <a:rPr lang="en-US" sz="2800" dirty="0" smtClean="0"/>
              <a:t>sustainability in pharma business</a:t>
            </a:r>
            <a:endParaRPr lang="en-US" sz="2800" dirty="0"/>
          </a:p>
          <a:p>
            <a:pPr lvl="0" fontAlgn="base"/>
            <a:endParaRPr lang="en-US" dirty="0" smtClean="0"/>
          </a:p>
          <a:p>
            <a:pPr marL="0" indent="0">
              <a:buNone/>
            </a:pPr>
            <a:endParaRPr lang="en-US" dirty="0"/>
          </a:p>
        </p:txBody>
      </p:sp>
      <p:sp>
        <p:nvSpPr>
          <p:cNvPr id="3" name="Title 2"/>
          <p:cNvSpPr>
            <a:spLocks noGrp="1"/>
          </p:cNvSpPr>
          <p:nvPr>
            <p:ph type="title"/>
          </p:nvPr>
        </p:nvSpPr>
        <p:spPr/>
        <p:txBody>
          <a:bodyPr/>
          <a:lstStyle/>
          <a:p>
            <a:r>
              <a:rPr lang="en-US" dirty="0"/>
              <a:t>C</a:t>
            </a:r>
            <a:r>
              <a:rPr lang="en-US" dirty="0" smtClean="0"/>
              <a:t>onclusion</a:t>
            </a:r>
            <a:endParaRPr lang="en-US" dirty="0"/>
          </a:p>
        </p:txBody>
      </p:sp>
    </p:spTree>
    <p:extLst>
      <p:ext uri="{BB962C8B-B14F-4D97-AF65-F5344CB8AC3E}">
        <p14:creationId xmlns:p14="http://schemas.microsoft.com/office/powerpoint/2010/main" val="1362802377"/>
      </p:ext>
    </p:extLst>
  </p:cSld>
  <p:clrMapOvr>
    <a:masterClrMapping/>
  </p:clrMapOvr>
  <p:timing>
    <p:tnLst>
      <p:par>
        <p:cTn xmlns:p14="http://schemas.microsoft.com/office/powerpoint/2010/mai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10000"/>
          </a:bodyPr>
          <a:lstStyle/>
          <a:p>
            <a:pPr lvl="0" fontAlgn="base"/>
            <a:r>
              <a:rPr lang="en-US" sz="2900" dirty="0" smtClean="0"/>
              <a:t>Heavy </a:t>
            </a:r>
            <a:r>
              <a:rPr lang="en-US" sz="2900" dirty="0"/>
              <a:t>costs and consequences of ‘unethical behavior and business practices</a:t>
            </a:r>
            <a:r>
              <a:rPr lang="en-US" sz="2900" dirty="0" smtClean="0"/>
              <a:t>’</a:t>
            </a:r>
            <a:endParaRPr lang="en-US" sz="2900" dirty="0"/>
          </a:p>
          <a:p>
            <a:pPr marL="0" lvl="0" indent="0" fontAlgn="base">
              <a:buNone/>
            </a:pPr>
            <a:endParaRPr lang="en-US" sz="2900" dirty="0" smtClean="0"/>
          </a:p>
          <a:p>
            <a:pPr lvl="0" fontAlgn="base"/>
            <a:r>
              <a:rPr lang="en-US" sz="2900" dirty="0" smtClean="0"/>
              <a:t>Compromises mostly out </a:t>
            </a:r>
            <a:r>
              <a:rPr lang="en-US" sz="2900" dirty="0"/>
              <a:t>of intense pressure for </a:t>
            </a:r>
            <a:r>
              <a:rPr lang="en-US" sz="2900" dirty="0" smtClean="0"/>
              <a:t>business performance</a:t>
            </a:r>
          </a:p>
          <a:p>
            <a:pPr marL="0" lvl="0" indent="0" fontAlgn="base">
              <a:buNone/>
            </a:pPr>
            <a:endParaRPr lang="en-US" sz="2900" dirty="0"/>
          </a:p>
          <a:p>
            <a:pPr lvl="0" fontAlgn="base"/>
            <a:r>
              <a:rPr lang="en-US" sz="2900" dirty="0" smtClean="0"/>
              <a:t>The </a:t>
            </a:r>
            <a:r>
              <a:rPr lang="en-US" sz="2900" dirty="0"/>
              <a:t>most challenging obstacle </a:t>
            </a:r>
            <a:r>
              <a:rPr lang="en-US" sz="2900" dirty="0" smtClean="0"/>
              <a:t>is the will to ‘</a:t>
            </a:r>
            <a:r>
              <a:rPr lang="en-US" sz="2900" dirty="0"/>
              <a:t>W</a:t>
            </a:r>
            <a:r>
              <a:rPr lang="en-US" sz="2900" dirty="0" smtClean="0"/>
              <a:t>alk </a:t>
            </a:r>
            <a:r>
              <a:rPr lang="en-US" sz="2900" dirty="0"/>
              <a:t>the </a:t>
            </a:r>
            <a:r>
              <a:rPr lang="en-US" sz="2900" dirty="0" smtClean="0"/>
              <a:t>Talk</a:t>
            </a:r>
            <a:r>
              <a:rPr lang="en-US" sz="2900" dirty="0"/>
              <a:t>’ and owning the </a:t>
            </a:r>
            <a:r>
              <a:rPr lang="en-US" sz="2900" dirty="0" smtClean="0"/>
              <a:t>responsibility</a:t>
            </a:r>
          </a:p>
          <a:p>
            <a:pPr lvl="0" fontAlgn="base"/>
            <a:endParaRPr lang="en-US" dirty="0" smtClean="0"/>
          </a:p>
          <a:p>
            <a:pPr marL="0" indent="0">
              <a:buNone/>
            </a:pPr>
            <a:endParaRPr lang="en-US" dirty="0"/>
          </a:p>
        </p:txBody>
      </p:sp>
      <p:sp>
        <p:nvSpPr>
          <p:cNvPr id="3" name="Title 2"/>
          <p:cNvSpPr>
            <a:spLocks noGrp="1"/>
          </p:cNvSpPr>
          <p:nvPr>
            <p:ph type="title"/>
          </p:nvPr>
        </p:nvSpPr>
        <p:spPr/>
        <p:txBody>
          <a:bodyPr/>
          <a:lstStyle/>
          <a:p>
            <a:r>
              <a:rPr lang="en-US" dirty="0"/>
              <a:t>C</a:t>
            </a:r>
            <a:r>
              <a:rPr lang="en-US" dirty="0" smtClean="0"/>
              <a:t>onclusion</a:t>
            </a:r>
            <a:endParaRPr lang="en-US" dirty="0"/>
          </a:p>
        </p:txBody>
      </p:sp>
    </p:spTree>
    <p:extLst>
      <p:ext uri="{BB962C8B-B14F-4D97-AF65-F5344CB8AC3E}">
        <p14:creationId xmlns:p14="http://schemas.microsoft.com/office/powerpoint/2010/main" val="1168354222"/>
      </p:ext>
    </p:extLst>
  </p:cSld>
  <p:clrMapOvr>
    <a:masterClrMapping/>
  </p:clrMapOvr>
  <p:timing>
    <p:tnLst>
      <p:par>
        <p:cTn xmlns:p14="http://schemas.microsoft.com/office/powerpoint/2010/mai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p:nvPr/>
        </p:nvPicPr>
        <p:blipFill>
          <a:blip r:embed="rId2">
            <a:extLst>
              <a:ext uri="{28A0092B-C50C-407E-A947-70E740481C1C}">
                <a14:useLocalDpi xmlns:a14="http://schemas.microsoft.com/office/drawing/2010/main" val="0"/>
              </a:ext>
            </a:extLst>
          </a:blip>
          <a:srcRect/>
          <a:stretch>
            <a:fillRect/>
          </a:stretch>
        </p:blipFill>
        <p:spPr bwMode="auto">
          <a:xfrm>
            <a:off x="1308100" y="1536700"/>
            <a:ext cx="6451600" cy="5118100"/>
          </a:xfrm>
          <a:prstGeom prst="rect">
            <a:avLst/>
          </a:prstGeom>
          <a:noFill/>
          <a:ln>
            <a:noFill/>
          </a:ln>
        </p:spPr>
      </p:pic>
    </p:spTree>
    <p:extLst>
      <p:ext uri="{BB962C8B-B14F-4D97-AF65-F5344CB8AC3E}">
        <p14:creationId xmlns:p14="http://schemas.microsoft.com/office/powerpoint/2010/main" val="1002285420"/>
      </p:ext>
    </p:extLst>
  </p:cSld>
  <p:clrMapOvr>
    <a:masterClrMapping/>
  </p:clrMapOvr>
  <p:timing>
    <p:tnLst>
      <p:par>
        <p:cTn xmlns:p14="http://schemas.microsoft.com/office/powerpoint/2010/mai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463800"/>
            <a:ext cx="8229600" cy="2755900"/>
          </a:xfrm>
        </p:spPr>
        <p:txBody>
          <a:bodyPr>
            <a:noAutofit/>
          </a:bodyPr>
          <a:lstStyle/>
          <a:p>
            <a:r>
              <a:rPr lang="en-US" sz="3200" b="1" dirty="0" smtClean="0">
                <a:solidFill>
                  <a:schemeClr val="tx1"/>
                </a:solidFill>
              </a:rPr>
              <a:t>“The </a:t>
            </a:r>
            <a:r>
              <a:rPr lang="en-US" sz="3200" b="1" dirty="0">
                <a:solidFill>
                  <a:schemeClr val="tx1"/>
                </a:solidFill>
              </a:rPr>
              <a:t>time is always right to do what is </a:t>
            </a:r>
            <a:r>
              <a:rPr lang="en-US" sz="3200" b="1" dirty="0" smtClean="0">
                <a:solidFill>
                  <a:schemeClr val="tx1"/>
                </a:solidFill>
              </a:rPr>
              <a:t>right”</a:t>
            </a:r>
            <a:r>
              <a:rPr lang="en-US" sz="3200" dirty="0">
                <a:solidFill>
                  <a:schemeClr val="tx1"/>
                </a:solidFill>
              </a:rPr>
              <a:t/>
            </a:r>
            <a:br>
              <a:rPr lang="en-US" sz="3200" dirty="0">
                <a:solidFill>
                  <a:schemeClr val="tx1"/>
                </a:solidFill>
              </a:rPr>
            </a:br>
            <a:r>
              <a:rPr lang="en-US" sz="3200" dirty="0" smtClean="0">
                <a:solidFill>
                  <a:schemeClr val="tx1"/>
                </a:solidFill>
              </a:rPr>
              <a:t/>
            </a:r>
            <a:br>
              <a:rPr lang="en-US" sz="3200" dirty="0" smtClean="0">
                <a:solidFill>
                  <a:schemeClr val="tx1"/>
                </a:solidFill>
              </a:rPr>
            </a:br>
            <a:r>
              <a:rPr lang="en-US" sz="3200" dirty="0" smtClean="0">
                <a:solidFill>
                  <a:schemeClr val="tx1"/>
                </a:solidFill>
              </a:rPr>
              <a:t>- </a:t>
            </a:r>
            <a:r>
              <a:rPr lang="en-US" sz="2000" i="1" dirty="0" smtClean="0">
                <a:solidFill>
                  <a:schemeClr val="tx1"/>
                </a:solidFill>
              </a:rPr>
              <a:t>Martin </a:t>
            </a:r>
            <a:r>
              <a:rPr lang="en-US" sz="2000" i="1" dirty="0">
                <a:solidFill>
                  <a:schemeClr val="tx1"/>
                </a:solidFill>
              </a:rPr>
              <a:t>Luther King 1929-1968, American leader of civil rights movement and Nobel Peace Prize winner</a:t>
            </a:r>
            <a:r>
              <a:rPr lang="en-US" sz="2000" dirty="0">
                <a:solidFill>
                  <a:schemeClr val="tx1"/>
                </a:solidFill>
              </a:rPr>
              <a:t/>
            </a:r>
            <a:br>
              <a:rPr lang="en-US" sz="2000" dirty="0">
                <a:solidFill>
                  <a:schemeClr val="tx1"/>
                </a:solidFill>
              </a:rPr>
            </a:br>
            <a:r>
              <a:rPr lang="en-US" sz="2000" dirty="0" smtClean="0">
                <a:solidFill>
                  <a:schemeClr val="tx1"/>
                </a:solidFill>
              </a:rPr>
              <a:t/>
            </a:r>
            <a:br>
              <a:rPr lang="en-US" sz="2000" dirty="0" smtClean="0">
                <a:solidFill>
                  <a:schemeClr val="tx1"/>
                </a:solidFill>
              </a:rPr>
            </a:br>
            <a:endParaRPr lang="en-US" sz="3200" dirty="0">
              <a:solidFill>
                <a:schemeClr val="tx1"/>
              </a:solidFill>
            </a:endParaRPr>
          </a:p>
        </p:txBody>
      </p:sp>
    </p:spTree>
    <p:extLst>
      <p:ext uri="{BB962C8B-B14F-4D97-AF65-F5344CB8AC3E}">
        <p14:creationId xmlns:p14="http://schemas.microsoft.com/office/powerpoint/2010/main" val="3249964168"/>
      </p:ext>
    </p:extLst>
  </p:cSld>
  <p:clrMapOvr>
    <a:masterClrMapping/>
  </p:clrMapOvr>
  <p:timing>
    <p:tnLst>
      <p:par>
        <p:cTn xmlns:p14="http://schemas.microsoft.com/office/powerpoint/2010/mai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463800"/>
            <a:ext cx="8229600" cy="2755900"/>
          </a:xfrm>
        </p:spPr>
        <p:txBody>
          <a:bodyPr>
            <a:noAutofit/>
          </a:bodyPr>
          <a:lstStyle/>
          <a:p>
            <a:r>
              <a:rPr lang="en-US" sz="3200" dirty="0" smtClean="0">
                <a:solidFill>
                  <a:schemeClr val="tx1"/>
                </a:solidFill>
              </a:rPr>
              <a:t>Wherewithal </a:t>
            </a:r>
            <a:r>
              <a:rPr lang="en-US" sz="3200" dirty="0">
                <a:solidFill>
                  <a:schemeClr val="tx1"/>
                </a:solidFill>
              </a:rPr>
              <a:t>in </a:t>
            </a:r>
            <a:r>
              <a:rPr lang="en-US" sz="3200" dirty="0" smtClean="0">
                <a:solidFill>
                  <a:schemeClr val="tx1"/>
                </a:solidFill>
              </a:rPr>
              <a:t>place. </a:t>
            </a:r>
            <a:r>
              <a:rPr lang="en-US" sz="3200" dirty="0">
                <a:solidFill>
                  <a:schemeClr val="tx1"/>
                </a:solidFill>
              </a:rPr>
              <a:t>The only requirement </a:t>
            </a:r>
            <a:r>
              <a:rPr lang="en-US" sz="3200" dirty="0" smtClean="0">
                <a:solidFill>
                  <a:schemeClr val="tx1"/>
                </a:solidFill>
              </a:rPr>
              <a:t>is: </a:t>
            </a:r>
            <a:br>
              <a:rPr lang="en-US" sz="3200" dirty="0" smtClean="0">
                <a:solidFill>
                  <a:schemeClr val="tx1"/>
                </a:solidFill>
              </a:rPr>
            </a:br>
            <a:r>
              <a:rPr lang="en-US" sz="3200" dirty="0" smtClean="0">
                <a:solidFill>
                  <a:schemeClr val="tx1"/>
                </a:solidFill>
              </a:rPr>
              <a:t/>
            </a:r>
            <a:br>
              <a:rPr lang="en-US" sz="3200" dirty="0" smtClean="0">
                <a:solidFill>
                  <a:schemeClr val="tx1"/>
                </a:solidFill>
              </a:rPr>
            </a:br>
            <a:r>
              <a:rPr lang="en-US" sz="4800" dirty="0" smtClean="0">
                <a:solidFill>
                  <a:schemeClr val="tx1"/>
                </a:solidFill>
              </a:rPr>
              <a:t>“</a:t>
            </a:r>
            <a:r>
              <a:rPr lang="en-US" sz="4800" dirty="0">
                <a:solidFill>
                  <a:schemeClr val="tx1"/>
                </a:solidFill>
              </a:rPr>
              <a:t>Walk The Talk”</a:t>
            </a:r>
          </a:p>
        </p:txBody>
      </p:sp>
    </p:spTree>
    <p:extLst>
      <p:ext uri="{BB962C8B-B14F-4D97-AF65-F5344CB8AC3E}">
        <p14:creationId xmlns:p14="http://schemas.microsoft.com/office/powerpoint/2010/main" val="3515900630"/>
      </p:ext>
    </p:extLst>
  </p:cSld>
  <p:clrMapOvr>
    <a:masterClrMapping/>
  </p:clrMapOvr>
  <p:timing>
    <p:tnLst>
      <p:par>
        <p:cTn xmlns:p14="http://schemas.microsoft.com/office/powerpoint/2010/mai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47917" y="2844518"/>
            <a:ext cx="8229600" cy="1252728"/>
          </a:xfrm>
        </p:spPr>
        <p:txBody>
          <a:bodyPr>
            <a:normAutofit fontScale="90000"/>
          </a:bodyPr>
          <a:lstStyle/>
          <a:p>
            <a:r>
              <a:rPr lang="en-US" dirty="0" smtClean="0">
                <a:solidFill>
                  <a:schemeClr val="tx1"/>
                </a:solidFill>
              </a:rPr>
              <a:t>               </a:t>
            </a:r>
            <a:r>
              <a:rPr lang="en-US" sz="7200" dirty="0" smtClean="0">
                <a:solidFill>
                  <a:schemeClr val="tx1"/>
                </a:solidFill>
              </a:rPr>
              <a:t>Thank </a:t>
            </a:r>
            <a:r>
              <a:rPr lang="en-US" sz="7200" dirty="0" err="1" smtClean="0">
                <a:solidFill>
                  <a:schemeClr val="tx1"/>
                </a:solidFill>
              </a:rPr>
              <a:t>You</a:t>
            </a:r>
            <a:r>
              <a:rPr lang="en-US" sz="7200" dirty="0" err="1" smtClean="0"/>
              <a:t>Thank</a:t>
            </a:r>
            <a:r>
              <a:rPr lang="en-US" sz="7200" dirty="0" smtClean="0"/>
              <a:t> </a:t>
            </a:r>
            <a:r>
              <a:rPr lang="en-US" dirty="0" smtClean="0"/>
              <a:t>You</a:t>
            </a:r>
            <a:endParaRPr lang="en-US" dirty="0"/>
          </a:p>
        </p:txBody>
      </p:sp>
    </p:spTree>
    <p:extLst>
      <p:ext uri="{BB962C8B-B14F-4D97-AF65-F5344CB8AC3E}">
        <p14:creationId xmlns:p14="http://schemas.microsoft.com/office/powerpoint/2010/main" val="3760480426"/>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20000"/>
          </a:bodyPr>
          <a:lstStyle/>
          <a:p>
            <a:r>
              <a:rPr lang="en-US" sz="3600" dirty="0" smtClean="0"/>
              <a:t>Good corporate governance is fundamental to long term sustainability of business</a:t>
            </a:r>
          </a:p>
          <a:p>
            <a:pPr marL="0" indent="0">
              <a:buNone/>
            </a:pPr>
            <a:endParaRPr lang="en-US" sz="3600" dirty="0"/>
          </a:p>
          <a:p>
            <a:r>
              <a:rPr lang="en-US" sz="3600" dirty="0" smtClean="0"/>
              <a:t>Business ethics and values are </a:t>
            </a:r>
            <a:r>
              <a:rPr lang="en-US" sz="3600" dirty="0"/>
              <a:t>fundamental to </a:t>
            </a:r>
            <a:r>
              <a:rPr lang="en-US" sz="3600" dirty="0" smtClean="0"/>
              <a:t>good corporate </a:t>
            </a:r>
            <a:r>
              <a:rPr lang="en-US" sz="3600" dirty="0"/>
              <a:t>governance</a:t>
            </a:r>
          </a:p>
          <a:p>
            <a:pPr marL="0" indent="0">
              <a:buNone/>
            </a:pPr>
            <a:r>
              <a:rPr lang="en-US" dirty="0"/>
              <a:t> </a:t>
            </a:r>
          </a:p>
          <a:p>
            <a:endParaRPr lang="en-US" dirty="0"/>
          </a:p>
        </p:txBody>
      </p:sp>
      <p:sp>
        <p:nvSpPr>
          <p:cNvPr id="3" name="Title 2"/>
          <p:cNvSpPr>
            <a:spLocks noGrp="1"/>
          </p:cNvSpPr>
          <p:nvPr>
            <p:ph type="title"/>
          </p:nvPr>
        </p:nvSpPr>
        <p:spPr/>
        <p:txBody>
          <a:bodyPr/>
          <a:lstStyle/>
          <a:p>
            <a:r>
              <a:rPr lang="en-US" dirty="0" smtClean="0"/>
              <a:t>The Business Fundamentals</a:t>
            </a:r>
            <a:endParaRPr lang="en-US" dirty="0"/>
          </a:p>
        </p:txBody>
      </p:sp>
    </p:spTree>
    <p:extLst>
      <p:ext uri="{BB962C8B-B14F-4D97-AF65-F5344CB8AC3E}">
        <p14:creationId xmlns:p14="http://schemas.microsoft.com/office/powerpoint/2010/main" val="244383010"/>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marL="0" indent="0">
              <a:buNone/>
            </a:pPr>
            <a:endParaRPr lang="en-US" dirty="0" smtClean="0"/>
          </a:p>
          <a:p>
            <a:pPr marL="0" indent="0">
              <a:buNone/>
            </a:pPr>
            <a:r>
              <a:rPr lang="en-US" sz="2800" dirty="0"/>
              <a:t>“The application of a moral code of conduct to the strategic and operational management of a business</a:t>
            </a:r>
            <a:r>
              <a:rPr lang="en-US" sz="2800" i="1" dirty="0"/>
              <a:t>.”</a:t>
            </a:r>
            <a:endParaRPr lang="en-US" sz="2800" dirty="0"/>
          </a:p>
          <a:p>
            <a:pPr marL="0" indent="0">
              <a:buNone/>
            </a:pPr>
            <a:endParaRPr lang="en-US" dirty="0" smtClean="0"/>
          </a:p>
          <a:p>
            <a:pPr marL="0" indent="0">
              <a:buNone/>
            </a:pPr>
            <a:r>
              <a:rPr lang="en-US" dirty="0" smtClean="0"/>
              <a:t>Source</a:t>
            </a:r>
            <a:r>
              <a:rPr lang="en-US" dirty="0"/>
              <a:t>: Applied Corporate Governance™ </a:t>
            </a:r>
          </a:p>
          <a:p>
            <a:pPr marL="0" lvl="0" indent="0">
              <a:buNone/>
            </a:pPr>
            <a:endParaRPr lang="en-US" dirty="0" smtClean="0"/>
          </a:p>
        </p:txBody>
      </p:sp>
      <p:sp>
        <p:nvSpPr>
          <p:cNvPr id="3" name="Title 2"/>
          <p:cNvSpPr>
            <a:spLocks noGrp="1"/>
          </p:cNvSpPr>
          <p:nvPr>
            <p:ph type="title"/>
          </p:nvPr>
        </p:nvSpPr>
        <p:spPr/>
        <p:txBody>
          <a:bodyPr>
            <a:normAutofit fontScale="90000"/>
          </a:bodyPr>
          <a:lstStyle/>
          <a:p>
            <a:r>
              <a:rPr lang="en-US" dirty="0"/>
              <a:t>Business </a:t>
            </a:r>
            <a:r>
              <a:rPr lang="en-US" dirty="0" smtClean="0"/>
              <a:t>Ethics</a:t>
            </a:r>
            <a:r>
              <a:rPr lang="en-US" dirty="0"/>
              <a:t>: Definition</a:t>
            </a:r>
            <a:br>
              <a:rPr lang="en-US" dirty="0"/>
            </a:br>
            <a:endParaRPr lang="en-US" dirty="0"/>
          </a:p>
        </p:txBody>
      </p:sp>
    </p:spTree>
    <p:extLst>
      <p:ext uri="{BB962C8B-B14F-4D97-AF65-F5344CB8AC3E}">
        <p14:creationId xmlns:p14="http://schemas.microsoft.com/office/powerpoint/2010/main" val="1226746691"/>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0" indent="0">
              <a:buNone/>
            </a:pPr>
            <a:endParaRPr lang="en-US" dirty="0" smtClean="0"/>
          </a:p>
          <a:p>
            <a:pPr marL="0" indent="0">
              <a:buNone/>
            </a:pPr>
            <a:r>
              <a:rPr lang="en-US" sz="2800" dirty="0" smtClean="0"/>
              <a:t>“The </a:t>
            </a:r>
            <a:r>
              <a:rPr lang="en-US" sz="2800" dirty="0"/>
              <a:t>operating philosophies or principles that guide an organization’s internal conduct and relationship with its customers, partners and stakeholders</a:t>
            </a:r>
            <a:r>
              <a:rPr lang="en-US" sz="2800" dirty="0" smtClean="0"/>
              <a:t>.” </a:t>
            </a:r>
            <a:endParaRPr lang="en-US" sz="2800" dirty="0"/>
          </a:p>
          <a:p>
            <a:pPr marL="0" indent="0">
              <a:buNone/>
            </a:pPr>
            <a:endParaRPr lang="en-US" dirty="0"/>
          </a:p>
        </p:txBody>
      </p:sp>
      <p:sp>
        <p:nvSpPr>
          <p:cNvPr id="3" name="Title 2"/>
          <p:cNvSpPr>
            <a:spLocks noGrp="1"/>
          </p:cNvSpPr>
          <p:nvPr>
            <p:ph type="title"/>
          </p:nvPr>
        </p:nvSpPr>
        <p:spPr/>
        <p:txBody>
          <a:bodyPr>
            <a:normAutofit fontScale="90000"/>
          </a:bodyPr>
          <a:lstStyle/>
          <a:p>
            <a:r>
              <a:rPr lang="en-US" dirty="0" smtClean="0"/>
              <a:t/>
            </a:r>
            <a:br>
              <a:rPr lang="en-US" dirty="0" smtClean="0"/>
            </a:br>
            <a:r>
              <a:rPr lang="en-US" dirty="0" smtClean="0"/>
              <a:t>Business Values: </a:t>
            </a:r>
            <a:r>
              <a:rPr lang="en-US" dirty="0"/>
              <a:t>Definition</a:t>
            </a:r>
            <a:br>
              <a:rPr lang="en-US" dirty="0"/>
            </a:br>
            <a:endParaRPr lang="en-US" dirty="0"/>
          </a:p>
        </p:txBody>
      </p:sp>
    </p:spTree>
    <p:extLst>
      <p:ext uri="{BB962C8B-B14F-4D97-AF65-F5344CB8AC3E}">
        <p14:creationId xmlns:p14="http://schemas.microsoft.com/office/powerpoint/2010/main" val="4060547094"/>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0" indent="0">
              <a:buNone/>
            </a:pPr>
            <a:r>
              <a:rPr lang="en-US" sz="2800" dirty="0"/>
              <a:t>“The purpose of business is to create and keep a customer.”</a:t>
            </a:r>
          </a:p>
          <a:p>
            <a:pPr marL="0" indent="0">
              <a:buNone/>
            </a:pPr>
            <a:r>
              <a:rPr lang="en-US" sz="2800" dirty="0"/>
              <a:t/>
            </a:r>
            <a:br>
              <a:rPr lang="en-US" sz="2800" dirty="0"/>
            </a:br>
            <a:r>
              <a:rPr lang="en-US" sz="2800" dirty="0" smtClean="0"/>
              <a:t>-</a:t>
            </a:r>
            <a:r>
              <a:rPr lang="en-US" sz="2800" dirty="0"/>
              <a:t> Peter F. Drucker</a:t>
            </a:r>
          </a:p>
          <a:p>
            <a:pPr marL="0" indent="0" fontAlgn="base">
              <a:buNone/>
            </a:pPr>
            <a:endParaRPr lang="en-US" dirty="0"/>
          </a:p>
          <a:p>
            <a:pPr marL="0" indent="0">
              <a:buNone/>
            </a:pPr>
            <a:endParaRPr lang="en-US" dirty="0"/>
          </a:p>
        </p:txBody>
      </p:sp>
      <p:sp>
        <p:nvSpPr>
          <p:cNvPr id="3" name="Title 2"/>
          <p:cNvSpPr>
            <a:spLocks noGrp="1"/>
          </p:cNvSpPr>
          <p:nvPr>
            <p:ph type="title"/>
          </p:nvPr>
        </p:nvSpPr>
        <p:spPr/>
        <p:txBody>
          <a:bodyPr/>
          <a:lstStyle/>
          <a:p>
            <a:r>
              <a:rPr lang="en-US" dirty="0" smtClean="0"/>
              <a:t>The Purpose of Business</a:t>
            </a:r>
            <a:endParaRPr lang="en-US" dirty="0"/>
          </a:p>
        </p:txBody>
      </p:sp>
    </p:spTree>
    <p:extLst>
      <p:ext uri="{BB962C8B-B14F-4D97-AF65-F5344CB8AC3E}">
        <p14:creationId xmlns:p14="http://schemas.microsoft.com/office/powerpoint/2010/main" val="2432163890"/>
      </p:ext>
    </p:extLst>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20000"/>
          </a:bodyPr>
          <a:lstStyle/>
          <a:p>
            <a:pPr marL="0" indent="0">
              <a:buNone/>
            </a:pPr>
            <a:r>
              <a:rPr lang="en-US" dirty="0" smtClean="0"/>
              <a:t>By:</a:t>
            </a:r>
          </a:p>
          <a:p>
            <a:pPr marL="0" indent="0">
              <a:buNone/>
            </a:pPr>
            <a:endParaRPr lang="en-US" dirty="0"/>
          </a:p>
          <a:p>
            <a:r>
              <a:rPr lang="en-US" b="1" u="sng" dirty="0" smtClean="0"/>
              <a:t>Developing</a:t>
            </a:r>
            <a:r>
              <a:rPr lang="en-US" b="1" dirty="0" smtClean="0"/>
              <a:t>:</a:t>
            </a:r>
            <a:r>
              <a:rPr lang="en-US" dirty="0" smtClean="0"/>
              <a:t>  (e.g. Innovation: Product, Process, Services)</a:t>
            </a:r>
            <a:endParaRPr lang="en-US" dirty="0"/>
          </a:p>
          <a:p>
            <a:pPr lvl="0"/>
            <a:r>
              <a:rPr lang="en-US" b="1" u="sng" dirty="0" smtClean="0"/>
              <a:t>Validating</a:t>
            </a:r>
            <a:r>
              <a:rPr lang="en-US" b="1" dirty="0" smtClean="0"/>
              <a:t>: </a:t>
            </a:r>
            <a:r>
              <a:rPr lang="en-US" dirty="0"/>
              <a:t>(e.g</a:t>
            </a:r>
            <a:r>
              <a:rPr lang="en-US" dirty="0" smtClean="0"/>
              <a:t>. Concept testing, Clinical trials)</a:t>
            </a:r>
            <a:endParaRPr lang="en-US" dirty="0"/>
          </a:p>
          <a:p>
            <a:pPr lvl="0"/>
            <a:r>
              <a:rPr lang="en-US" b="1" u="sng" dirty="0" smtClean="0"/>
              <a:t>Delivering</a:t>
            </a:r>
            <a:r>
              <a:rPr lang="en-US" b="1" dirty="0" smtClean="0"/>
              <a:t>:</a:t>
            </a:r>
            <a:r>
              <a:rPr lang="en-US" dirty="0"/>
              <a:t> (e.g</a:t>
            </a:r>
            <a:r>
              <a:rPr lang="en-US" dirty="0" smtClean="0"/>
              <a:t>. Manufacturing, Supply chain, Sales and Marketing)</a:t>
            </a:r>
            <a:endParaRPr lang="en-US" dirty="0"/>
          </a:p>
          <a:p>
            <a:pPr marL="0" indent="0">
              <a:buNone/>
            </a:pPr>
            <a:endParaRPr lang="en-US" dirty="0" smtClean="0"/>
          </a:p>
          <a:p>
            <a:pPr marL="0" indent="0">
              <a:buNone/>
            </a:pPr>
            <a:r>
              <a:rPr lang="en-US" b="1" dirty="0" smtClean="0"/>
              <a:t>Values</a:t>
            </a:r>
            <a:r>
              <a:rPr lang="en-US" dirty="0" smtClean="0"/>
              <a:t> </a:t>
            </a:r>
            <a:r>
              <a:rPr lang="en-US" dirty="0"/>
              <a:t>for customer </a:t>
            </a:r>
            <a:r>
              <a:rPr lang="en-US" dirty="0" smtClean="0"/>
              <a:t>delight and sustainable </a:t>
            </a:r>
            <a:r>
              <a:rPr lang="en-US" b="1" dirty="0"/>
              <a:t>e</a:t>
            </a:r>
            <a:r>
              <a:rPr lang="en-US" b="1" dirty="0" smtClean="0"/>
              <a:t>ngagement</a:t>
            </a:r>
          </a:p>
          <a:p>
            <a:pPr marL="0" indent="0">
              <a:buNone/>
            </a:pPr>
            <a:endParaRPr lang="en-US" b="1" u="sng" dirty="0" smtClean="0"/>
          </a:p>
          <a:p>
            <a:pPr marL="0" indent="0">
              <a:buNone/>
            </a:pPr>
            <a:r>
              <a:rPr lang="en-US" b="1" u="sng" dirty="0" smtClean="0"/>
              <a:t>Marketing </a:t>
            </a:r>
            <a:r>
              <a:rPr lang="en-US" b="1" u="sng" dirty="0"/>
              <a:t>I</a:t>
            </a:r>
            <a:r>
              <a:rPr lang="en-US" b="1" u="sng" dirty="0" smtClean="0"/>
              <a:t>s </a:t>
            </a:r>
            <a:r>
              <a:rPr lang="en-US" b="1" u="sng" dirty="0"/>
              <a:t>A</a:t>
            </a:r>
            <a:r>
              <a:rPr lang="en-US" b="1" u="sng" dirty="0" smtClean="0"/>
              <a:t> </a:t>
            </a:r>
            <a:r>
              <a:rPr lang="en-US" b="1" u="sng" dirty="0"/>
              <a:t>V</a:t>
            </a:r>
            <a:r>
              <a:rPr lang="en-US" b="1" u="sng" dirty="0" smtClean="0"/>
              <a:t>alue </a:t>
            </a:r>
            <a:r>
              <a:rPr lang="en-US" b="1" u="sng" dirty="0"/>
              <a:t>D</a:t>
            </a:r>
            <a:r>
              <a:rPr lang="en-US" b="1" u="sng" dirty="0" smtClean="0"/>
              <a:t>elivery System</a:t>
            </a:r>
            <a:endParaRPr lang="en-US" b="1" u="sng" dirty="0"/>
          </a:p>
          <a:p>
            <a:pPr marL="0" indent="0">
              <a:buNone/>
            </a:pPr>
            <a:endParaRPr lang="en-US" dirty="0"/>
          </a:p>
        </p:txBody>
      </p:sp>
      <p:sp>
        <p:nvSpPr>
          <p:cNvPr id="3" name="Title 2"/>
          <p:cNvSpPr>
            <a:spLocks noGrp="1"/>
          </p:cNvSpPr>
          <p:nvPr>
            <p:ph type="title"/>
          </p:nvPr>
        </p:nvSpPr>
        <p:spPr/>
        <p:txBody>
          <a:bodyPr/>
          <a:lstStyle/>
          <a:p>
            <a:r>
              <a:rPr lang="en-US" dirty="0" smtClean="0"/>
              <a:t>Creating Customers</a:t>
            </a:r>
            <a:endParaRPr lang="en-US" dirty="0"/>
          </a:p>
        </p:txBody>
      </p:sp>
    </p:spTree>
    <p:extLst>
      <p:ext uri="{BB962C8B-B14F-4D97-AF65-F5344CB8AC3E}">
        <p14:creationId xmlns:p14="http://schemas.microsoft.com/office/powerpoint/2010/main" val="287452688"/>
      </p:ext>
    </p:extLst>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62500" lnSpcReduction="20000"/>
          </a:bodyPr>
          <a:lstStyle/>
          <a:p>
            <a:pPr marL="0" indent="0" fontAlgn="base">
              <a:buNone/>
            </a:pPr>
            <a:r>
              <a:rPr lang="en-US" sz="3600" dirty="0" smtClean="0"/>
              <a:t>Value standards created through ethical business conduct encompasses :</a:t>
            </a:r>
          </a:p>
          <a:p>
            <a:pPr marL="0" indent="0" fontAlgn="base">
              <a:buNone/>
            </a:pPr>
            <a:endParaRPr lang="en-US" sz="3600" dirty="0"/>
          </a:p>
          <a:p>
            <a:pPr lvl="0" fontAlgn="base"/>
            <a:r>
              <a:rPr lang="en-US" sz="3600" dirty="0"/>
              <a:t>E</a:t>
            </a:r>
            <a:r>
              <a:rPr lang="en-US" sz="3600" dirty="0" smtClean="0"/>
              <a:t>mployees</a:t>
            </a:r>
            <a:r>
              <a:rPr lang="en-US" sz="3600" dirty="0"/>
              <a:t>, suppliers, customers and other stakeholders</a:t>
            </a:r>
          </a:p>
          <a:p>
            <a:pPr lvl="0" fontAlgn="base"/>
            <a:r>
              <a:rPr lang="en-US" sz="3600" dirty="0"/>
              <a:t>Caring for the society and environment</a:t>
            </a:r>
          </a:p>
          <a:p>
            <a:pPr lvl="0" fontAlgn="base"/>
            <a:r>
              <a:rPr lang="en-US" sz="3600" dirty="0"/>
              <a:t>Fiduciary responsibilities</a:t>
            </a:r>
          </a:p>
          <a:p>
            <a:pPr lvl="0" fontAlgn="base"/>
            <a:r>
              <a:rPr lang="en-US" sz="3600" dirty="0"/>
              <a:t>Business and marketing practices</a:t>
            </a:r>
          </a:p>
          <a:p>
            <a:pPr lvl="0" fontAlgn="base"/>
            <a:r>
              <a:rPr lang="en-US" sz="3600" dirty="0"/>
              <a:t>R&amp;D activities, including clinical trials</a:t>
            </a:r>
          </a:p>
          <a:p>
            <a:pPr lvl="0" fontAlgn="base"/>
            <a:r>
              <a:rPr lang="en-US" sz="3600" dirty="0"/>
              <a:t>Corporate Governance</a:t>
            </a:r>
          </a:p>
          <a:p>
            <a:endParaRPr lang="en-US" dirty="0"/>
          </a:p>
          <a:p>
            <a:endParaRPr lang="en-US" dirty="0"/>
          </a:p>
        </p:txBody>
      </p:sp>
      <p:sp>
        <p:nvSpPr>
          <p:cNvPr id="3" name="Title 2"/>
          <p:cNvSpPr>
            <a:spLocks noGrp="1"/>
          </p:cNvSpPr>
          <p:nvPr>
            <p:ph type="title"/>
          </p:nvPr>
        </p:nvSpPr>
        <p:spPr/>
        <p:txBody>
          <a:bodyPr>
            <a:normAutofit fontScale="90000"/>
          </a:bodyPr>
          <a:lstStyle/>
          <a:p>
            <a:r>
              <a:rPr lang="en-US" dirty="0" smtClean="0"/>
              <a:t>Creating Business Value Standards</a:t>
            </a:r>
            <a:endParaRPr lang="en-US" dirty="0"/>
          </a:p>
        </p:txBody>
      </p:sp>
    </p:spTree>
    <p:extLst>
      <p:ext uri="{BB962C8B-B14F-4D97-AF65-F5344CB8AC3E}">
        <p14:creationId xmlns:p14="http://schemas.microsoft.com/office/powerpoint/2010/main" val="2709868770"/>
      </p:ext>
    </p:extLst>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872067" y="2494849"/>
            <a:ext cx="7408333" cy="3631314"/>
          </a:xfrm>
        </p:spPr>
        <p:txBody>
          <a:bodyPr>
            <a:normAutofit fontScale="92500" lnSpcReduction="10000"/>
          </a:bodyPr>
          <a:lstStyle/>
          <a:p>
            <a:r>
              <a:rPr lang="en-US" sz="2800" dirty="0" smtClean="0"/>
              <a:t>The</a:t>
            </a:r>
            <a:r>
              <a:rPr lang="en-US" sz="2800" dirty="0"/>
              <a:t> </a:t>
            </a:r>
            <a:r>
              <a:rPr lang="en-US" sz="2800" b="1" dirty="0"/>
              <a:t>M</a:t>
            </a:r>
            <a:r>
              <a:rPr lang="en-US" sz="2800" b="1" dirty="0" smtClean="0"/>
              <a:t>acro</a:t>
            </a:r>
            <a:r>
              <a:rPr lang="en-US" sz="2800" b="1" dirty="0"/>
              <a:t> </a:t>
            </a:r>
            <a:r>
              <a:rPr lang="en-US" sz="2800" dirty="0"/>
              <a:t>L</a:t>
            </a:r>
            <a:r>
              <a:rPr lang="en-US" sz="2800" dirty="0" smtClean="0"/>
              <a:t>evel</a:t>
            </a:r>
            <a:r>
              <a:rPr lang="en-US" sz="2800" dirty="0"/>
              <a:t>: The role of business in the national and international organization of </a:t>
            </a:r>
            <a:r>
              <a:rPr lang="en-US" sz="2800" dirty="0" smtClean="0"/>
              <a:t>society</a:t>
            </a:r>
            <a:endParaRPr lang="en-US" sz="2800" dirty="0"/>
          </a:p>
          <a:p>
            <a:endParaRPr lang="en-US" sz="2800" dirty="0" smtClean="0"/>
          </a:p>
          <a:p>
            <a:r>
              <a:rPr lang="en-US" sz="2800" dirty="0" smtClean="0"/>
              <a:t>The</a:t>
            </a:r>
            <a:r>
              <a:rPr lang="en-US" sz="2800" dirty="0"/>
              <a:t> </a:t>
            </a:r>
            <a:r>
              <a:rPr lang="en-US" sz="2800" b="1" dirty="0"/>
              <a:t>C</a:t>
            </a:r>
            <a:r>
              <a:rPr lang="en-US" sz="2800" b="1" dirty="0" smtClean="0"/>
              <a:t>orporate</a:t>
            </a:r>
            <a:r>
              <a:rPr lang="en-US" sz="2800" b="1" dirty="0"/>
              <a:t> </a:t>
            </a:r>
            <a:r>
              <a:rPr lang="en-US" sz="2800" dirty="0"/>
              <a:t>L</a:t>
            </a:r>
            <a:r>
              <a:rPr lang="en-US" sz="2800" dirty="0" smtClean="0"/>
              <a:t>evel</a:t>
            </a:r>
            <a:r>
              <a:rPr lang="en-US" sz="2800" dirty="0"/>
              <a:t>: Ethical issues facing individual corporate entities when formulating and implementing </a:t>
            </a:r>
            <a:r>
              <a:rPr lang="en-US" sz="2800" dirty="0" smtClean="0"/>
              <a:t>strategies</a:t>
            </a:r>
          </a:p>
          <a:p>
            <a:endParaRPr lang="en-US" sz="2800" dirty="0"/>
          </a:p>
          <a:p>
            <a:r>
              <a:rPr lang="en-US" sz="2800" dirty="0"/>
              <a:t>The </a:t>
            </a:r>
            <a:r>
              <a:rPr lang="en-US" sz="2800" b="1" dirty="0"/>
              <a:t>individual</a:t>
            </a:r>
            <a:r>
              <a:rPr lang="en-US" sz="2800" dirty="0"/>
              <a:t> </a:t>
            </a:r>
            <a:r>
              <a:rPr lang="en-US" sz="2800" dirty="0" smtClean="0"/>
              <a:t>Level</a:t>
            </a:r>
            <a:r>
              <a:rPr lang="en-US" sz="2800" dirty="0"/>
              <a:t>: The behavior and actions of individuals within organizations</a:t>
            </a:r>
          </a:p>
          <a:p>
            <a:pPr marL="0" indent="0">
              <a:buNone/>
            </a:pPr>
            <a:endParaRPr lang="en-US" dirty="0"/>
          </a:p>
        </p:txBody>
      </p:sp>
      <p:sp>
        <p:nvSpPr>
          <p:cNvPr id="3" name="Title 2"/>
          <p:cNvSpPr>
            <a:spLocks noGrp="1"/>
          </p:cNvSpPr>
          <p:nvPr>
            <p:ph type="title"/>
          </p:nvPr>
        </p:nvSpPr>
        <p:spPr/>
        <p:txBody>
          <a:bodyPr>
            <a:normAutofit fontScale="90000"/>
          </a:bodyPr>
          <a:lstStyle/>
          <a:p>
            <a:r>
              <a:rPr lang="en-US" dirty="0" smtClean="0"/>
              <a:t/>
            </a:r>
            <a:br>
              <a:rPr lang="en-US" dirty="0" smtClean="0"/>
            </a:br>
            <a:r>
              <a:rPr lang="en-US" dirty="0"/>
              <a:t/>
            </a:r>
            <a:br>
              <a:rPr lang="en-US" dirty="0"/>
            </a:br>
            <a:r>
              <a:rPr lang="en-US" dirty="0" smtClean="0"/>
              <a:t>3 </a:t>
            </a:r>
            <a:r>
              <a:rPr lang="en-US" dirty="0"/>
              <a:t>L</a:t>
            </a:r>
            <a:r>
              <a:rPr lang="en-US" dirty="0" smtClean="0"/>
              <a:t>evels </a:t>
            </a:r>
            <a:r>
              <a:rPr lang="en-US" dirty="0"/>
              <a:t>of Business Ethics</a:t>
            </a:r>
            <a:br>
              <a:rPr lang="en-US" dirty="0"/>
            </a:br>
            <a:r>
              <a:rPr lang="en-US" dirty="0"/>
              <a:t/>
            </a:r>
            <a:br>
              <a:rPr lang="en-US" dirty="0"/>
            </a:br>
            <a:endParaRPr lang="en-US" dirty="0"/>
          </a:p>
        </p:txBody>
      </p:sp>
    </p:spTree>
    <p:extLst>
      <p:ext uri="{BB962C8B-B14F-4D97-AF65-F5344CB8AC3E}">
        <p14:creationId xmlns:p14="http://schemas.microsoft.com/office/powerpoint/2010/main" val="738940070"/>
      </p:ext>
    </p:extLst>
  </p:cSld>
  <p:clrMapOvr>
    <a:masterClrMapping/>
  </p:clrMapOvr>
  <p:timing>
    <p:tnLst>
      <p:par>
        <p:cTn xmlns:p14="http://schemas.microsoft.com/office/powerpoint/2010/mai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Waveform">
  <a:themeElements>
    <a:clrScheme name="Waveform">
      <a:dk1>
        <a:sysClr val="windowText" lastClr="000000"/>
      </a:dk1>
      <a:lt1>
        <a:sysClr val="window" lastClr="FFFFFF"/>
      </a:lt1>
      <a:dk2>
        <a:srgbClr val="073E87"/>
      </a:dk2>
      <a:lt2>
        <a:srgbClr val="C6E7FC"/>
      </a:lt2>
      <a:accent1>
        <a:srgbClr val="31B6FD"/>
      </a:accent1>
      <a:accent2>
        <a:srgbClr val="4584D3"/>
      </a:accent2>
      <a:accent3>
        <a:srgbClr val="5BD078"/>
      </a:accent3>
      <a:accent4>
        <a:srgbClr val="A5D028"/>
      </a:accent4>
      <a:accent5>
        <a:srgbClr val="F5C040"/>
      </a:accent5>
      <a:accent6>
        <a:srgbClr val="05E0DB"/>
      </a:accent6>
      <a:hlink>
        <a:srgbClr val="0080FF"/>
      </a:hlink>
      <a:folHlink>
        <a:srgbClr val="5EAEFF"/>
      </a:folHlink>
    </a:clrScheme>
    <a:fontScheme name="Waveform">
      <a:majorFont>
        <a:latin typeface="Candara"/>
        <a:ea typeface=""/>
        <a:cs typeface=""/>
        <a:font script="Jpan" typeface="HGP明朝E"/>
        <a:font script="Hang" typeface="HY그래픽M"/>
        <a:font script="Hans" typeface="华文新魏"/>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ndara"/>
        <a:ea typeface=""/>
        <a:cs typeface=""/>
        <a:font script="Jpan" typeface="HGP明朝E"/>
        <a:font script="Hang" typeface="HY그래픽M"/>
        <a:font script="Hans" typeface="华文楷体"/>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aveform">
      <a:fillStyleLst>
        <a:solidFill>
          <a:schemeClr val="phClr"/>
        </a:solidFill>
        <a:gradFill rotWithShape="1">
          <a:gsLst>
            <a:gs pos="0">
              <a:schemeClr val="phClr">
                <a:tint val="0"/>
              </a:schemeClr>
            </a:gs>
            <a:gs pos="44000">
              <a:schemeClr val="phClr">
                <a:tint val="60000"/>
                <a:satMod val="120000"/>
              </a:schemeClr>
            </a:gs>
            <a:gs pos="100000">
              <a:schemeClr val="phClr">
                <a:tint val="90000"/>
                <a:alpha val="100000"/>
                <a:lumMod val="90000"/>
              </a:schemeClr>
            </a:gs>
          </a:gsLst>
          <a:lin ang="5400000" scaled="0"/>
        </a:gradFill>
        <a:gradFill rotWithShape="1">
          <a:gsLst>
            <a:gs pos="0">
              <a:schemeClr val="phClr">
                <a:tint val="96000"/>
                <a:satMod val="120000"/>
                <a:lumMod val="120000"/>
              </a:schemeClr>
            </a:gs>
            <a:gs pos="100000">
              <a:schemeClr val="phClr">
                <a:shade val="89000"/>
                <a:lumMod val="90000"/>
              </a:schemeClr>
            </a:gs>
          </a:gsLst>
          <a:lin ang="5400000" scaled="0"/>
        </a:gradFill>
      </a:fillStyleLst>
      <a:lnStyleLst>
        <a:ln w="9525" cap="flat" cmpd="sng" algn="ctr">
          <a:solidFill>
            <a:schemeClr val="phClr"/>
          </a:solidFill>
          <a:prstDash val="solid"/>
        </a:ln>
        <a:ln w="15875" cap="flat" cmpd="sng" algn="ctr">
          <a:solidFill>
            <a:schemeClr val="phClr">
              <a:shade val="75000"/>
              <a:lumMod val="80000"/>
            </a:schemeClr>
          </a:solidFill>
          <a:prstDash val="solid"/>
        </a:ln>
        <a:ln w="25400" cap="flat" cmpd="sng" algn="ctr">
          <a:solidFill>
            <a:schemeClr val="phClr"/>
          </a:solidFill>
          <a:prstDash val="solid"/>
        </a:ln>
      </a:lnStyleLst>
      <a:effectStyleLst>
        <a:effectStyle>
          <a:effectLst/>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prstMaterial="flat">
            <a:bevelT w="12700" h="12700"/>
          </a:sp3d>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contourW="19050" prstMaterial="flat">
            <a:bevelT w="63500" h="63500"/>
            <a:contourClr>
              <a:schemeClr val="phClr">
                <a:shade val="25000"/>
                <a:satMod val="180000"/>
              </a:schemeClr>
            </a:contourClr>
          </a:sp3d>
        </a:effectStyle>
      </a:effectStyleLst>
      <a:bgFillStyleLst>
        <a:solidFill>
          <a:schemeClr val="phClr"/>
        </a:solidFill>
        <a:gradFill rotWithShape="1">
          <a:gsLst>
            <a:gs pos="40000">
              <a:schemeClr val="phClr">
                <a:tint val="94000"/>
                <a:shade val="94000"/>
                <a:alpha val="100000"/>
                <a:satMod val="114000"/>
                <a:lumMod val="114000"/>
              </a:schemeClr>
            </a:gs>
            <a:gs pos="74000">
              <a:schemeClr val="phClr">
                <a:tint val="94000"/>
                <a:shade val="94000"/>
                <a:satMod val="128000"/>
                <a:lumMod val="100000"/>
              </a:schemeClr>
            </a:gs>
            <a:gs pos="100000">
              <a:schemeClr val="phClr">
                <a:tint val="98000"/>
                <a:shade val="100000"/>
                <a:hueMod val="98000"/>
                <a:satMod val="100000"/>
                <a:lumMod val="74000"/>
              </a:schemeClr>
            </a:gs>
          </a:gsLst>
          <a:path path="circle">
            <a:fillToRect l="20000" t="-40000" r="20000" b="140000"/>
          </a:path>
        </a:gradFill>
        <a:blipFill rotWithShape="1">
          <a:blip xmlns:r="http://schemas.openxmlformats.org/officeDocument/2006/relationships" r:embed="rId1">
            <a:duotone>
              <a:schemeClr val="phClr">
                <a:tint val="96000"/>
                <a:satMod val="130000"/>
                <a:lumMod val="50000"/>
              </a:schemeClr>
              <a:schemeClr val="phClr">
                <a:tint val="96000"/>
                <a:satMod val="114000"/>
                <a:lumMod val="114000"/>
              </a:schemeClr>
            </a:duotone>
          </a:blip>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Waveform.thmx</Template>
  <TotalTime>373</TotalTime>
  <Words>691</Words>
  <Application>Microsoft Macintosh PowerPoint</Application>
  <PresentationFormat>On-screen Show (4:3)</PresentationFormat>
  <Paragraphs>125</Paragraphs>
  <Slides>25</Slides>
  <Notes>0</Notes>
  <HiddenSlides>0</HiddenSlides>
  <MMClips>0</MMClips>
  <ScaleCrop>false</ScaleCrop>
  <HeadingPairs>
    <vt:vector size="4" baseType="variant">
      <vt:variant>
        <vt:lpstr>Theme</vt:lpstr>
      </vt:variant>
      <vt:variant>
        <vt:i4>1</vt:i4>
      </vt:variant>
      <vt:variant>
        <vt:lpstr>Slide Titles</vt:lpstr>
      </vt:variant>
      <vt:variant>
        <vt:i4>25</vt:i4>
      </vt:variant>
    </vt:vector>
  </HeadingPairs>
  <TitlesOfParts>
    <vt:vector size="26" baseType="lpstr">
      <vt:lpstr>Waveform</vt:lpstr>
      <vt:lpstr>Ethics, Values And Compliance in Pharma Business                                   – The Need To Walk The Talk</vt:lpstr>
      <vt:lpstr>   “It takes 20 years to build a reputation and five minutes to ruin it. If you think about that, you’ll do things differently.”  - Warren Buffett, America's second-richest person   </vt:lpstr>
      <vt:lpstr>The Business Fundamentals</vt:lpstr>
      <vt:lpstr>Business Ethics: Definition </vt:lpstr>
      <vt:lpstr> Business Values: Definition </vt:lpstr>
      <vt:lpstr>The Purpose of Business</vt:lpstr>
      <vt:lpstr>Creating Customers</vt:lpstr>
      <vt:lpstr>Creating Business Value Standards</vt:lpstr>
      <vt:lpstr>  3 Levels of Business Ethics  </vt:lpstr>
      <vt:lpstr>The Codes of Ethical Conduct</vt:lpstr>
      <vt:lpstr>The Challenges</vt:lpstr>
      <vt:lpstr>Example: ‘Grease Payment’</vt:lpstr>
      <vt:lpstr>Many Companies Taking Action</vt:lpstr>
      <vt:lpstr>Ethics and Values: Pharma Marketing</vt:lpstr>
      <vt:lpstr>Ethics and Values: Pharma Marketing</vt:lpstr>
      <vt:lpstr>Ethics and Values: Pharma Marketing</vt:lpstr>
      <vt:lpstr>Ethics and Values: Clinical Trials</vt:lpstr>
      <vt:lpstr>Ethics and Values: Clinical Trials in India</vt:lpstr>
      <vt:lpstr>Ethics and Values: USFDA Compliance</vt:lpstr>
      <vt:lpstr>Conclusion</vt:lpstr>
      <vt:lpstr>Conclusion</vt:lpstr>
      <vt:lpstr>PowerPoint Presentation</vt:lpstr>
      <vt:lpstr>“The time is always right to do what is right”  - Martin Luther King 1929-1968, American leader of civil rights movement and Nobel Peace Prize winner  </vt:lpstr>
      <vt:lpstr>Wherewithal in place. The only requirement is:   “Walk The Talk”</vt:lpstr>
      <vt:lpstr>               Thank YouThank You</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Pharma Business                         Ethics, Compliance And Values                – Walking The Talk</dc:title>
  <dc:creator>Tapan Ray</dc:creator>
  <cp:lastModifiedBy>Tapan Ray</cp:lastModifiedBy>
  <cp:revision>48</cp:revision>
  <dcterms:created xsi:type="dcterms:W3CDTF">2014-11-12T10:05:42Z</dcterms:created>
  <dcterms:modified xsi:type="dcterms:W3CDTF">2014-11-19T10:27:30Z</dcterms:modified>
</cp:coreProperties>
</file>